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4"/>
  </p:sldMasterIdLst>
  <p:notesMasterIdLst>
    <p:notesMasterId r:id="rId34"/>
  </p:notesMasterIdLst>
  <p:sldIdLst>
    <p:sldId id="303" r:id="rId5"/>
    <p:sldId id="314" r:id="rId6"/>
    <p:sldId id="304" r:id="rId7"/>
    <p:sldId id="305" r:id="rId8"/>
    <p:sldId id="306" r:id="rId9"/>
    <p:sldId id="307" r:id="rId10"/>
    <p:sldId id="320" r:id="rId11"/>
    <p:sldId id="321" r:id="rId12"/>
    <p:sldId id="310" r:id="rId13"/>
    <p:sldId id="311" r:id="rId14"/>
    <p:sldId id="262" r:id="rId15"/>
    <p:sldId id="315" r:id="rId16"/>
    <p:sldId id="333" r:id="rId17"/>
    <p:sldId id="335" r:id="rId18"/>
    <p:sldId id="319" r:id="rId19"/>
    <p:sldId id="322" r:id="rId20"/>
    <p:sldId id="340" r:id="rId21"/>
    <p:sldId id="328" r:id="rId22"/>
    <p:sldId id="327" r:id="rId23"/>
    <p:sldId id="334" r:id="rId24"/>
    <p:sldId id="336" r:id="rId25"/>
    <p:sldId id="337" r:id="rId26"/>
    <p:sldId id="338" r:id="rId27"/>
    <p:sldId id="339" r:id="rId28"/>
    <p:sldId id="325" r:id="rId29"/>
    <p:sldId id="326" r:id="rId30"/>
    <p:sldId id="331" r:id="rId31"/>
    <p:sldId id="329" r:id="rId32"/>
    <p:sldId id="330" r:id="rId33"/>
  </p:sldIdLst>
  <p:sldSz cx="9144000" cy="5143500" type="screen16x9"/>
  <p:notesSz cx="6858000" cy="9144000"/>
  <p:embeddedFontLst>
    <p:embeddedFont>
      <p:font typeface="Bebas Neue" panose="020B0606020202050201" pitchFamily="34" charset="0"/>
      <p:regular r:id="rId35"/>
    </p:embeddedFont>
    <p:embeddedFont>
      <p:font typeface="Candara" panose="020E0502030303020204" pitchFamily="34" charset="0"/>
      <p:regular r:id="rId36"/>
      <p:bold r:id="rId37"/>
      <p:italic r:id="rId38"/>
      <p:boldItalic r:id="rId39"/>
    </p:embeddedFont>
    <p:embeddedFont>
      <p:font typeface="Figtree" panose="020B060402020202020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195D88-FDAF-AD3B-D3D2-16C5EC1F5B52}" v="32" dt="2023-05-02T04:43:04.881"/>
    <p1510:client id="{3A52A656-5847-E0D2-B438-3121026D1FC9}" v="791" dt="2023-05-02T05:07:15.931"/>
    <p1510:client id="{9BAD7FA3-B620-4F6D-B4C1-63F6425E860C}" vWet="4" dt="2023-05-02T04:03:39.656"/>
  </p1510:revLst>
</p1510:revInfo>
</file>

<file path=ppt/tableStyles.xml><?xml version="1.0" encoding="utf-8"?>
<a:tblStyleLst xmlns:a="http://schemas.openxmlformats.org/drawingml/2006/main" def="{0D3CE4AA-F8A9-409F-9293-B7EAF103F183}">
  <a:tblStyle styleId="{0D3CE4AA-F8A9-409F-9293-B7EAF103F18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60" d="100"/>
          <a:sy n="160" d="100"/>
        </p:scale>
        <p:origin x="514" y="10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5.fntdata"/><Relationship Id="rId21" Type="http://schemas.openxmlformats.org/officeDocument/2006/relationships/slide" Target="slides/slide17.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2.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1.fntdata"/><Relationship Id="rId43" Type="http://schemas.openxmlformats.org/officeDocument/2006/relationships/font" Target="fonts/font9.fntdata"/><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4.fntdata"/><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17a01e94b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17a01e94b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1ea0acc3c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1ea0acc3c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1ea0acc3c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1ea0acc3c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2286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1ea0acc3c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1ea0acc3c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2020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11dae136098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11dae136098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6745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21a50e3a86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21a50e3a86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f9e629ec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f9e629ec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17a01e94b1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17a01e94b1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18898af3b6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18898af3b6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21a50e3a863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21a50e3a863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11dae136098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11dae136098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11393ff6c8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11393ff6c8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0f9e629ec3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0f9e629ec3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26375" y="719800"/>
            <a:ext cx="6091200" cy="2278800"/>
          </a:xfrm>
          <a:prstGeom prst="rect">
            <a:avLst/>
          </a:prstGeom>
        </p:spPr>
        <p:txBody>
          <a:bodyPr spcFirstLastPara="1" wrap="square" lIns="91425" tIns="91425" rIns="91425" bIns="91425" anchor="t" anchorCtr="0">
            <a:noAutofit/>
          </a:bodyPr>
          <a:lstStyle>
            <a:lvl1pPr lvl="0" algn="ctr">
              <a:spcBef>
                <a:spcPts val="0"/>
              </a:spcBef>
              <a:spcAft>
                <a:spcPts val="0"/>
              </a:spcAft>
              <a:buClr>
                <a:srgbClr val="191919"/>
              </a:buClr>
              <a:buSzPts val="5200"/>
              <a:buNone/>
              <a:defRPr sz="5000">
                <a:solidFill>
                  <a:srgbClr val="191919"/>
                </a:solidFill>
              </a:defRPr>
            </a:lvl1pPr>
            <a:lvl2pPr lvl="1" algn="ctr">
              <a:spcBef>
                <a:spcPts val="20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526375" y="3343650"/>
            <a:ext cx="6091200" cy="409500"/>
          </a:xfrm>
          <a:prstGeom prst="rect">
            <a:avLst/>
          </a:prstGeom>
          <a:solidFill>
            <a:schemeClr val="dk2"/>
          </a:solidFill>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0" y="4608500"/>
            <a:ext cx="9162000" cy="34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4768446"/>
            <a:ext cx="9162000" cy="375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CUSTOM_4">
    <p:spTree>
      <p:nvGrpSpPr>
        <p:cNvPr id="1" name="Shape 111"/>
        <p:cNvGrpSpPr/>
        <p:nvPr/>
      </p:nvGrpSpPr>
      <p:grpSpPr>
        <a:xfrm>
          <a:off x="0" y="0"/>
          <a:ext cx="0" cy="0"/>
          <a:chOff x="0" y="0"/>
          <a:chExt cx="0" cy="0"/>
        </a:xfrm>
      </p:grpSpPr>
      <p:sp>
        <p:nvSpPr>
          <p:cNvPr id="112" name="Google Shape;112;p21"/>
          <p:cNvSpPr txBox="1">
            <a:spLocks noGrp="1"/>
          </p:cNvSpPr>
          <p:nvPr>
            <p:ph type="title"/>
          </p:nvPr>
        </p:nvSpPr>
        <p:spPr>
          <a:xfrm>
            <a:off x="715100" y="445025"/>
            <a:ext cx="482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3">
  <p:cSld name="CUSTOM_5">
    <p:spTree>
      <p:nvGrpSpPr>
        <p:cNvPr id="1" name="Shape 113"/>
        <p:cNvGrpSpPr/>
        <p:nvPr/>
      </p:nvGrpSpPr>
      <p:grpSpPr>
        <a:xfrm>
          <a:off x="0" y="0"/>
          <a:ext cx="0" cy="0"/>
          <a:chOff x="0" y="0"/>
          <a:chExt cx="0" cy="0"/>
        </a:xfrm>
      </p:grpSpPr>
      <p:sp>
        <p:nvSpPr>
          <p:cNvPr id="114" name="Google Shape;114;p22"/>
          <p:cNvSpPr txBox="1">
            <a:spLocks noGrp="1"/>
          </p:cNvSpPr>
          <p:nvPr>
            <p:ph type="title"/>
          </p:nvPr>
        </p:nvSpPr>
        <p:spPr>
          <a:xfrm>
            <a:off x="715100" y="445025"/>
            <a:ext cx="77139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40"/>
        <p:cNvGrpSpPr/>
        <p:nvPr/>
      </p:nvGrpSpPr>
      <p:grpSpPr>
        <a:xfrm>
          <a:off x="0" y="0"/>
          <a:ext cx="0" cy="0"/>
          <a:chOff x="0" y="0"/>
          <a:chExt cx="0" cy="0"/>
        </a:xfrm>
      </p:grpSpPr>
      <p:grpSp>
        <p:nvGrpSpPr>
          <p:cNvPr id="141" name="Google Shape;141;p26"/>
          <p:cNvGrpSpPr/>
          <p:nvPr/>
        </p:nvGrpSpPr>
        <p:grpSpPr>
          <a:xfrm rot="5400000" flipH="1">
            <a:off x="584525" y="-96837"/>
            <a:ext cx="874150" cy="1656438"/>
            <a:chOff x="385700" y="491188"/>
            <a:chExt cx="874150" cy="1656438"/>
          </a:xfrm>
        </p:grpSpPr>
        <p:sp>
          <p:nvSpPr>
            <p:cNvPr id="142" name="Google Shape;142;p26"/>
            <p:cNvSpPr/>
            <p:nvPr/>
          </p:nvSpPr>
          <p:spPr>
            <a:xfrm>
              <a:off x="905850" y="630950"/>
              <a:ext cx="354000" cy="3540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6"/>
            <p:cNvSpPr/>
            <p:nvPr/>
          </p:nvSpPr>
          <p:spPr>
            <a:xfrm>
              <a:off x="715100" y="1209525"/>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6"/>
            <p:cNvSpPr/>
            <p:nvPr/>
          </p:nvSpPr>
          <p:spPr>
            <a:xfrm>
              <a:off x="905850" y="1793625"/>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6"/>
            <p:cNvSpPr/>
            <p:nvPr/>
          </p:nvSpPr>
          <p:spPr>
            <a:xfrm>
              <a:off x="473300" y="1905825"/>
              <a:ext cx="241800" cy="2418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6"/>
            <p:cNvSpPr/>
            <p:nvPr/>
          </p:nvSpPr>
          <p:spPr>
            <a:xfrm>
              <a:off x="385700" y="1484763"/>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6"/>
            <p:cNvSpPr/>
            <p:nvPr/>
          </p:nvSpPr>
          <p:spPr>
            <a:xfrm>
              <a:off x="715100" y="491188"/>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26"/>
          <p:cNvGrpSpPr/>
          <p:nvPr/>
        </p:nvGrpSpPr>
        <p:grpSpPr>
          <a:xfrm rot="-5400000">
            <a:off x="7528550" y="-32912"/>
            <a:ext cx="874150" cy="1656438"/>
            <a:chOff x="385700" y="491188"/>
            <a:chExt cx="874150" cy="1656438"/>
          </a:xfrm>
        </p:grpSpPr>
        <p:sp>
          <p:nvSpPr>
            <p:cNvPr id="149" name="Google Shape;149;p26"/>
            <p:cNvSpPr/>
            <p:nvPr/>
          </p:nvSpPr>
          <p:spPr>
            <a:xfrm>
              <a:off x="905850" y="630950"/>
              <a:ext cx="354000" cy="3540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6"/>
            <p:cNvSpPr/>
            <p:nvPr/>
          </p:nvSpPr>
          <p:spPr>
            <a:xfrm>
              <a:off x="715100" y="1209525"/>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6"/>
            <p:cNvSpPr/>
            <p:nvPr/>
          </p:nvSpPr>
          <p:spPr>
            <a:xfrm>
              <a:off x="905850" y="1793625"/>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6"/>
            <p:cNvSpPr/>
            <p:nvPr/>
          </p:nvSpPr>
          <p:spPr>
            <a:xfrm>
              <a:off x="473300" y="1905825"/>
              <a:ext cx="241800" cy="2418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6"/>
            <p:cNvSpPr/>
            <p:nvPr/>
          </p:nvSpPr>
          <p:spPr>
            <a:xfrm>
              <a:off x="385700" y="1484763"/>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6"/>
            <p:cNvSpPr/>
            <p:nvPr/>
          </p:nvSpPr>
          <p:spPr>
            <a:xfrm>
              <a:off x="715100" y="491188"/>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26"/>
          <p:cNvSpPr/>
          <p:nvPr/>
        </p:nvSpPr>
        <p:spPr>
          <a:xfrm>
            <a:off x="0" y="4608500"/>
            <a:ext cx="9162000" cy="34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6"/>
          <p:cNvSpPr/>
          <p:nvPr/>
        </p:nvSpPr>
        <p:spPr>
          <a:xfrm>
            <a:off x="0" y="4768446"/>
            <a:ext cx="9162000" cy="375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57"/>
        <p:cNvGrpSpPr/>
        <p:nvPr/>
      </p:nvGrpSpPr>
      <p:grpSpPr>
        <a:xfrm>
          <a:off x="0" y="0"/>
          <a:ext cx="0" cy="0"/>
          <a:chOff x="0" y="0"/>
          <a:chExt cx="0" cy="0"/>
        </a:xfrm>
      </p:grpSpPr>
      <p:sp>
        <p:nvSpPr>
          <p:cNvPr id="158" name="Google Shape;158;p27"/>
          <p:cNvSpPr/>
          <p:nvPr/>
        </p:nvSpPr>
        <p:spPr>
          <a:xfrm>
            <a:off x="0" y="2633325"/>
            <a:ext cx="9144000" cy="2508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 name="Google Shape;159;p27"/>
          <p:cNvGrpSpPr/>
          <p:nvPr/>
        </p:nvGrpSpPr>
        <p:grpSpPr>
          <a:xfrm>
            <a:off x="255688" y="2920838"/>
            <a:ext cx="1246725" cy="1529563"/>
            <a:chOff x="385700" y="491188"/>
            <a:chExt cx="1246725" cy="1529563"/>
          </a:xfrm>
        </p:grpSpPr>
        <p:sp>
          <p:nvSpPr>
            <p:cNvPr id="160" name="Google Shape;160;p27"/>
            <p:cNvSpPr/>
            <p:nvPr/>
          </p:nvSpPr>
          <p:spPr>
            <a:xfrm>
              <a:off x="905850" y="630950"/>
              <a:ext cx="354000" cy="354000"/>
            </a:xfrm>
            <a:prstGeom prst="mathPlus">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7"/>
            <p:cNvSpPr/>
            <p:nvPr/>
          </p:nvSpPr>
          <p:spPr>
            <a:xfrm>
              <a:off x="677300" y="1097275"/>
              <a:ext cx="163200" cy="163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7"/>
            <p:cNvSpPr/>
            <p:nvPr/>
          </p:nvSpPr>
          <p:spPr>
            <a:xfrm>
              <a:off x="1520225" y="578800"/>
              <a:ext cx="112200" cy="112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7"/>
            <p:cNvSpPr/>
            <p:nvPr/>
          </p:nvSpPr>
          <p:spPr>
            <a:xfrm>
              <a:off x="527975" y="1778950"/>
              <a:ext cx="241800" cy="241800"/>
            </a:xfrm>
            <a:prstGeom prst="mathPlus">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7"/>
            <p:cNvSpPr/>
            <p:nvPr/>
          </p:nvSpPr>
          <p:spPr>
            <a:xfrm>
              <a:off x="385700" y="1484763"/>
              <a:ext cx="87600" cy="87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7"/>
            <p:cNvSpPr/>
            <p:nvPr/>
          </p:nvSpPr>
          <p:spPr>
            <a:xfrm>
              <a:off x="715100" y="491188"/>
              <a:ext cx="87600" cy="87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 name="Google Shape;166;p27"/>
          <p:cNvGrpSpPr/>
          <p:nvPr/>
        </p:nvGrpSpPr>
        <p:grpSpPr>
          <a:xfrm flipH="1">
            <a:off x="7629263" y="2920838"/>
            <a:ext cx="1246725" cy="1529563"/>
            <a:chOff x="385700" y="491188"/>
            <a:chExt cx="1246725" cy="1529563"/>
          </a:xfrm>
        </p:grpSpPr>
        <p:sp>
          <p:nvSpPr>
            <p:cNvPr id="167" name="Google Shape;167;p27"/>
            <p:cNvSpPr/>
            <p:nvPr/>
          </p:nvSpPr>
          <p:spPr>
            <a:xfrm>
              <a:off x="905850" y="630950"/>
              <a:ext cx="354000" cy="354000"/>
            </a:xfrm>
            <a:prstGeom prst="mathPlus">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7"/>
            <p:cNvSpPr/>
            <p:nvPr/>
          </p:nvSpPr>
          <p:spPr>
            <a:xfrm>
              <a:off x="677300" y="1097275"/>
              <a:ext cx="163200" cy="163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7"/>
            <p:cNvSpPr/>
            <p:nvPr/>
          </p:nvSpPr>
          <p:spPr>
            <a:xfrm>
              <a:off x="1520225" y="578800"/>
              <a:ext cx="112200" cy="112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7"/>
            <p:cNvSpPr/>
            <p:nvPr/>
          </p:nvSpPr>
          <p:spPr>
            <a:xfrm>
              <a:off x="527975" y="1778950"/>
              <a:ext cx="241800" cy="241800"/>
            </a:xfrm>
            <a:prstGeom prst="mathPlus">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7"/>
            <p:cNvSpPr/>
            <p:nvPr/>
          </p:nvSpPr>
          <p:spPr>
            <a:xfrm>
              <a:off x="385700" y="1484763"/>
              <a:ext cx="87600" cy="87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7"/>
            <p:cNvSpPr/>
            <p:nvPr/>
          </p:nvSpPr>
          <p:spPr>
            <a:xfrm>
              <a:off x="715100" y="491188"/>
              <a:ext cx="87600" cy="87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78"/>
        <p:cNvGrpSpPr/>
        <p:nvPr/>
      </p:nvGrpSpPr>
      <p:grpSpPr>
        <a:xfrm>
          <a:off x="0" y="0"/>
          <a:ext cx="0" cy="0"/>
          <a:chOff x="0" y="0"/>
          <a:chExt cx="0" cy="0"/>
        </a:xfrm>
      </p:grpSpPr>
      <p:sp>
        <p:nvSpPr>
          <p:cNvPr id="79" name="Google Shape;79;p17"/>
          <p:cNvSpPr>
            <a:spLocks noGrp="1"/>
          </p:cNvSpPr>
          <p:nvPr>
            <p:ph type="pic" idx="2"/>
          </p:nvPr>
        </p:nvSpPr>
        <p:spPr>
          <a:xfrm>
            <a:off x="-1" y="0"/>
            <a:ext cx="9144000" cy="3413400"/>
          </a:xfrm>
          <a:prstGeom prst="rect">
            <a:avLst/>
          </a:prstGeom>
          <a:noFill/>
          <a:ln>
            <a:noFill/>
          </a:ln>
        </p:spPr>
      </p:sp>
      <p:sp>
        <p:nvSpPr>
          <p:cNvPr id="80" name="Google Shape;80;p1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1" name="Google Shape;81;p17"/>
          <p:cNvSpPr txBox="1">
            <a:spLocks noGrp="1"/>
          </p:cNvSpPr>
          <p:nvPr>
            <p:ph type="subTitle" idx="1"/>
          </p:nvPr>
        </p:nvSpPr>
        <p:spPr>
          <a:xfrm>
            <a:off x="698925" y="2784100"/>
            <a:ext cx="2389500" cy="5130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l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2" name="Google Shape;82;p17"/>
          <p:cNvSpPr txBox="1">
            <a:spLocks noGrp="1"/>
          </p:cNvSpPr>
          <p:nvPr>
            <p:ph type="subTitle" idx="3"/>
          </p:nvPr>
        </p:nvSpPr>
        <p:spPr>
          <a:xfrm>
            <a:off x="698925" y="3297100"/>
            <a:ext cx="2389500" cy="1175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 name="Google Shape;83;p17"/>
          <p:cNvSpPr txBox="1">
            <a:spLocks noGrp="1"/>
          </p:cNvSpPr>
          <p:nvPr>
            <p:ph type="subTitle" idx="4"/>
          </p:nvPr>
        </p:nvSpPr>
        <p:spPr>
          <a:xfrm>
            <a:off x="3394864" y="3325150"/>
            <a:ext cx="2389500" cy="11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 name="Google Shape;84;p17"/>
          <p:cNvSpPr txBox="1">
            <a:spLocks noGrp="1"/>
          </p:cNvSpPr>
          <p:nvPr>
            <p:ph type="subTitle" idx="5"/>
          </p:nvPr>
        </p:nvSpPr>
        <p:spPr>
          <a:xfrm>
            <a:off x="6040003" y="3320000"/>
            <a:ext cx="2389500" cy="11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 name="Google Shape;85;p17"/>
          <p:cNvSpPr txBox="1">
            <a:spLocks noGrp="1"/>
          </p:cNvSpPr>
          <p:nvPr>
            <p:ph type="subTitle" idx="6"/>
          </p:nvPr>
        </p:nvSpPr>
        <p:spPr>
          <a:xfrm>
            <a:off x="3394864" y="2812150"/>
            <a:ext cx="2389500" cy="5130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l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6" name="Google Shape;86;p17"/>
          <p:cNvSpPr txBox="1">
            <a:spLocks noGrp="1"/>
          </p:cNvSpPr>
          <p:nvPr>
            <p:ph type="subTitle" idx="7"/>
          </p:nvPr>
        </p:nvSpPr>
        <p:spPr>
          <a:xfrm>
            <a:off x="6040003" y="2807000"/>
            <a:ext cx="2389500" cy="5130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l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1665830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p:nvPr/>
        </p:nvSpPr>
        <p:spPr>
          <a:xfrm>
            <a:off x="0" y="2347800"/>
            <a:ext cx="9144000" cy="2795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5"/>
          <p:cNvSpPr txBox="1">
            <a:spLocks noGrp="1"/>
          </p:cNvSpPr>
          <p:nvPr>
            <p:ph type="subTitle" idx="1"/>
          </p:nvPr>
        </p:nvSpPr>
        <p:spPr>
          <a:xfrm>
            <a:off x="1290763" y="2895075"/>
            <a:ext cx="2907600" cy="713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500"/>
              <a:buFont typeface="Bebas Neue"/>
              <a:buNone/>
              <a:defRPr sz="2400">
                <a:solidFill>
                  <a:schemeClr val="lt1"/>
                </a:solidFill>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4" name="Google Shape;24;p5"/>
          <p:cNvSpPr txBox="1">
            <a:spLocks noGrp="1"/>
          </p:cNvSpPr>
          <p:nvPr>
            <p:ph type="subTitle" idx="2"/>
          </p:nvPr>
        </p:nvSpPr>
        <p:spPr>
          <a:xfrm>
            <a:off x="4945638" y="2895075"/>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solidFill>
                  <a:schemeClr val="lt1"/>
                </a:solidFill>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5" name="Google Shape;25;p5"/>
          <p:cNvSpPr txBox="1">
            <a:spLocks noGrp="1"/>
          </p:cNvSpPr>
          <p:nvPr>
            <p:ph type="subTitle" idx="3"/>
          </p:nvPr>
        </p:nvSpPr>
        <p:spPr>
          <a:xfrm>
            <a:off x="1290763" y="3531550"/>
            <a:ext cx="2907600" cy="71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Char char="■"/>
              <a:defRPr>
                <a:solidFill>
                  <a:schemeClr val="lt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6" name="Google Shape;26;p5"/>
          <p:cNvSpPr txBox="1">
            <a:spLocks noGrp="1"/>
          </p:cNvSpPr>
          <p:nvPr>
            <p:ph type="subTitle" idx="4"/>
          </p:nvPr>
        </p:nvSpPr>
        <p:spPr>
          <a:xfrm>
            <a:off x="4945638" y="3531550"/>
            <a:ext cx="2907600" cy="71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Char char="■"/>
              <a:defRPr>
                <a:solidFill>
                  <a:schemeClr val="lt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7" name="Google Shape;27;p5"/>
          <p:cNvSpPr txBox="1">
            <a:spLocks noGrp="1"/>
          </p:cNvSpPr>
          <p:nvPr>
            <p:ph type="title"/>
          </p:nvPr>
        </p:nvSpPr>
        <p:spPr>
          <a:xfrm>
            <a:off x="720000" y="520576"/>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 name="Google Shape;30;p6"/>
          <p:cNvSpPr/>
          <p:nvPr/>
        </p:nvSpPr>
        <p:spPr>
          <a:xfrm>
            <a:off x="0" y="4608500"/>
            <a:ext cx="9162000" cy="34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6"/>
          <p:cNvSpPr/>
          <p:nvPr/>
        </p:nvSpPr>
        <p:spPr>
          <a:xfrm>
            <a:off x="0" y="4768446"/>
            <a:ext cx="9162000" cy="375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body" idx="1"/>
          </p:nvPr>
        </p:nvSpPr>
        <p:spPr>
          <a:xfrm>
            <a:off x="459325" y="1216450"/>
            <a:ext cx="8129700" cy="1660200"/>
          </a:xfrm>
          <a:prstGeom prst="rect">
            <a:avLst/>
          </a:prstGeom>
          <a:solidFill>
            <a:schemeClr val="dk2"/>
          </a:solidFill>
        </p:spPr>
        <p:txBody>
          <a:bodyPr spcFirstLastPara="1" wrap="square" lIns="91425" tIns="91425" rIns="91425" bIns="91425" anchor="ctr" anchorCtr="0">
            <a:noAutofit/>
          </a:bodyPr>
          <a:lstStyle>
            <a:lvl1pPr marL="457200" lvl="0" indent="-317500" algn="ctr" rtl="0">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34" name="Google Shape;34;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 name="Google Shape;35;p7"/>
          <p:cNvSpPr>
            <a:spLocks noGrp="1"/>
          </p:cNvSpPr>
          <p:nvPr>
            <p:ph type="pic" idx="2"/>
          </p:nvPr>
        </p:nvSpPr>
        <p:spPr>
          <a:xfrm>
            <a:off x="459325" y="3075375"/>
            <a:ext cx="8129700" cy="18600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a:spLocks noGrp="1"/>
          </p:cNvSpPr>
          <p:nvPr>
            <p:ph type="pic" idx="2"/>
          </p:nvPr>
        </p:nvSpPr>
        <p:spPr>
          <a:xfrm>
            <a:off x="10450" y="-12175"/>
            <a:ext cx="9144000" cy="5155800"/>
          </a:xfrm>
          <a:prstGeom prst="rect">
            <a:avLst/>
          </a:prstGeom>
          <a:noFill/>
          <a:ln>
            <a:noFill/>
          </a:ln>
        </p:spPr>
      </p:sp>
      <p:sp>
        <p:nvSpPr>
          <p:cNvPr id="41" name="Google Shape;41;p9"/>
          <p:cNvSpPr txBox="1">
            <a:spLocks noGrp="1"/>
          </p:cNvSpPr>
          <p:nvPr>
            <p:ph type="title"/>
          </p:nvPr>
        </p:nvSpPr>
        <p:spPr>
          <a:xfrm>
            <a:off x="1022725" y="1426950"/>
            <a:ext cx="3974400" cy="841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2" name="Google Shape;42;p9"/>
          <p:cNvSpPr txBox="1">
            <a:spLocks noGrp="1"/>
          </p:cNvSpPr>
          <p:nvPr>
            <p:ph type="subTitle" idx="1"/>
          </p:nvPr>
        </p:nvSpPr>
        <p:spPr>
          <a:xfrm>
            <a:off x="1022725" y="2268750"/>
            <a:ext cx="3974400" cy="169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1"/>
        <p:cNvGrpSpPr/>
        <p:nvPr/>
      </p:nvGrpSpPr>
      <p:grpSpPr>
        <a:xfrm>
          <a:off x="0" y="0"/>
          <a:ext cx="0" cy="0"/>
          <a:chOff x="0" y="0"/>
          <a:chExt cx="0" cy="0"/>
        </a:xfrm>
      </p:grpSpPr>
      <p:sp>
        <p:nvSpPr>
          <p:cNvPr id="52" name="Google Shape;52;p13"/>
          <p:cNvSpPr txBox="1">
            <a:spLocks noGrp="1"/>
          </p:cNvSpPr>
          <p:nvPr>
            <p:ph type="title"/>
          </p:nvPr>
        </p:nvSpPr>
        <p:spPr>
          <a:xfrm>
            <a:off x="724075" y="445072"/>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3" name="Google Shape;53;p13"/>
          <p:cNvSpPr txBox="1">
            <a:spLocks noGrp="1"/>
          </p:cNvSpPr>
          <p:nvPr>
            <p:ph type="title" idx="2" hasCustomPrompt="1"/>
          </p:nvPr>
        </p:nvSpPr>
        <p:spPr>
          <a:xfrm>
            <a:off x="1016348" y="1594379"/>
            <a:ext cx="782100" cy="7866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latin typeface="Figtree Medium"/>
                <a:ea typeface="Figtree Medium"/>
                <a:cs typeface="Figtree Medium"/>
                <a:sym typeface="Figtree Medium"/>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4" name="Google Shape;54;p13"/>
          <p:cNvSpPr txBox="1">
            <a:spLocks noGrp="1"/>
          </p:cNvSpPr>
          <p:nvPr>
            <p:ph type="subTitle" idx="1"/>
          </p:nvPr>
        </p:nvSpPr>
        <p:spPr>
          <a:xfrm>
            <a:off x="1798325" y="1896206"/>
            <a:ext cx="2714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 name="Google Shape;55;p13"/>
          <p:cNvSpPr txBox="1">
            <a:spLocks noGrp="1"/>
          </p:cNvSpPr>
          <p:nvPr>
            <p:ph type="title" idx="3" hasCustomPrompt="1"/>
          </p:nvPr>
        </p:nvSpPr>
        <p:spPr>
          <a:xfrm>
            <a:off x="1016350" y="3100513"/>
            <a:ext cx="782100" cy="7866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latin typeface="Figtree Medium"/>
                <a:ea typeface="Figtree Medium"/>
                <a:cs typeface="Figtree Medium"/>
                <a:sym typeface="Figtree Medium"/>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6" name="Google Shape;56;p13"/>
          <p:cNvSpPr txBox="1">
            <a:spLocks noGrp="1"/>
          </p:cNvSpPr>
          <p:nvPr>
            <p:ph type="subTitle" idx="4"/>
          </p:nvPr>
        </p:nvSpPr>
        <p:spPr>
          <a:xfrm>
            <a:off x="5709900" y="1884606"/>
            <a:ext cx="2714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 name="Google Shape;57;p13"/>
          <p:cNvSpPr txBox="1">
            <a:spLocks noGrp="1"/>
          </p:cNvSpPr>
          <p:nvPr>
            <p:ph type="title" idx="5" hasCustomPrompt="1"/>
          </p:nvPr>
        </p:nvSpPr>
        <p:spPr>
          <a:xfrm>
            <a:off x="4898450" y="1605975"/>
            <a:ext cx="782100" cy="7866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latin typeface="Figtree Medium"/>
                <a:ea typeface="Figtree Medium"/>
                <a:cs typeface="Figtree Medium"/>
                <a:sym typeface="Figtree Medium"/>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8" name="Google Shape;58;p13"/>
          <p:cNvSpPr txBox="1">
            <a:spLocks noGrp="1"/>
          </p:cNvSpPr>
          <p:nvPr>
            <p:ph type="subTitle" idx="6"/>
          </p:nvPr>
        </p:nvSpPr>
        <p:spPr>
          <a:xfrm>
            <a:off x="1798325" y="3398162"/>
            <a:ext cx="2714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 name="Google Shape;59;p13"/>
          <p:cNvSpPr txBox="1">
            <a:spLocks noGrp="1"/>
          </p:cNvSpPr>
          <p:nvPr>
            <p:ph type="title" idx="7" hasCustomPrompt="1"/>
          </p:nvPr>
        </p:nvSpPr>
        <p:spPr>
          <a:xfrm>
            <a:off x="4898450" y="3100513"/>
            <a:ext cx="782100" cy="7866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latin typeface="Figtree Medium"/>
                <a:ea typeface="Figtree Medium"/>
                <a:cs typeface="Figtree Medium"/>
                <a:sym typeface="Figtree Medium"/>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0" name="Google Shape;60;p13"/>
          <p:cNvSpPr txBox="1">
            <a:spLocks noGrp="1"/>
          </p:cNvSpPr>
          <p:nvPr>
            <p:ph type="subTitle" idx="8"/>
          </p:nvPr>
        </p:nvSpPr>
        <p:spPr>
          <a:xfrm>
            <a:off x="5709900" y="3386562"/>
            <a:ext cx="2714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 name="Google Shape;61;p13"/>
          <p:cNvSpPr txBox="1">
            <a:spLocks noGrp="1"/>
          </p:cNvSpPr>
          <p:nvPr>
            <p:ph type="subTitle" idx="9"/>
          </p:nvPr>
        </p:nvSpPr>
        <p:spPr>
          <a:xfrm>
            <a:off x="1798325" y="1605975"/>
            <a:ext cx="2714100" cy="466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latin typeface="Figtree Medium"/>
                <a:ea typeface="Figtree Medium"/>
                <a:cs typeface="Figtree Medium"/>
                <a:sym typeface="Figtree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2" name="Google Shape;62;p13"/>
          <p:cNvSpPr txBox="1">
            <a:spLocks noGrp="1"/>
          </p:cNvSpPr>
          <p:nvPr>
            <p:ph type="subTitle" idx="13"/>
          </p:nvPr>
        </p:nvSpPr>
        <p:spPr>
          <a:xfrm>
            <a:off x="5709900" y="1594375"/>
            <a:ext cx="2714100" cy="466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latin typeface="Figtree Medium"/>
                <a:ea typeface="Figtree Medium"/>
                <a:cs typeface="Figtree Medium"/>
                <a:sym typeface="Figtree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3" name="Google Shape;63;p13"/>
          <p:cNvSpPr txBox="1">
            <a:spLocks noGrp="1"/>
          </p:cNvSpPr>
          <p:nvPr>
            <p:ph type="subTitle" idx="14"/>
          </p:nvPr>
        </p:nvSpPr>
        <p:spPr>
          <a:xfrm>
            <a:off x="1798325" y="3107690"/>
            <a:ext cx="2714100" cy="466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latin typeface="Figtree Medium"/>
                <a:ea typeface="Figtree Medium"/>
                <a:cs typeface="Figtree Medium"/>
                <a:sym typeface="Figtree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4" name="Google Shape;64;p13"/>
          <p:cNvSpPr txBox="1">
            <a:spLocks noGrp="1"/>
          </p:cNvSpPr>
          <p:nvPr>
            <p:ph type="subTitle" idx="15"/>
          </p:nvPr>
        </p:nvSpPr>
        <p:spPr>
          <a:xfrm>
            <a:off x="5709900" y="3096090"/>
            <a:ext cx="2714100" cy="466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latin typeface="Figtree Medium"/>
                <a:ea typeface="Figtree Medium"/>
                <a:cs typeface="Figtree Medium"/>
                <a:sym typeface="Figtree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5" name="Google Shape;65;p13"/>
          <p:cNvSpPr/>
          <p:nvPr/>
        </p:nvSpPr>
        <p:spPr>
          <a:xfrm>
            <a:off x="0" y="4608500"/>
            <a:ext cx="9162000" cy="34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3"/>
          <p:cNvSpPr/>
          <p:nvPr/>
        </p:nvSpPr>
        <p:spPr>
          <a:xfrm>
            <a:off x="0" y="4768446"/>
            <a:ext cx="9162000" cy="375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1">
  <p:cSld name="CUSTOM_2">
    <p:spTree>
      <p:nvGrpSpPr>
        <p:cNvPr id="1" name="Shape 75"/>
        <p:cNvGrpSpPr/>
        <p:nvPr/>
      </p:nvGrpSpPr>
      <p:grpSpPr>
        <a:xfrm>
          <a:off x="0" y="0"/>
          <a:ext cx="0" cy="0"/>
          <a:chOff x="0" y="0"/>
          <a:chExt cx="0" cy="0"/>
        </a:xfrm>
      </p:grpSpPr>
      <p:sp>
        <p:nvSpPr>
          <p:cNvPr id="76" name="Google Shape;76;p16"/>
          <p:cNvSpPr txBox="1">
            <a:spLocks noGrp="1"/>
          </p:cNvSpPr>
          <p:nvPr>
            <p:ph type="subTitle" idx="1"/>
          </p:nvPr>
        </p:nvSpPr>
        <p:spPr>
          <a:xfrm>
            <a:off x="715100" y="2862421"/>
            <a:ext cx="3564300" cy="14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77" name="Google Shape;77;p16"/>
          <p:cNvSpPr txBox="1">
            <a:spLocks noGrp="1"/>
          </p:cNvSpPr>
          <p:nvPr>
            <p:ph type="title"/>
          </p:nvPr>
        </p:nvSpPr>
        <p:spPr>
          <a:xfrm>
            <a:off x="715100" y="1505075"/>
            <a:ext cx="3564300" cy="13056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8" name="Google Shape;98;p19"/>
          <p:cNvSpPr txBox="1">
            <a:spLocks noGrp="1"/>
          </p:cNvSpPr>
          <p:nvPr>
            <p:ph type="subTitle" idx="1"/>
          </p:nvPr>
        </p:nvSpPr>
        <p:spPr>
          <a:xfrm>
            <a:off x="838961" y="1585277"/>
            <a:ext cx="2280600" cy="4662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Bebas Neue"/>
              <a:buNone/>
              <a:defRPr sz="2400">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9" name="Google Shape;99;p19"/>
          <p:cNvSpPr txBox="1">
            <a:spLocks noGrp="1"/>
          </p:cNvSpPr>
          <p:nvPr>
            <p:ph type="subTitle" idx="2"/>
          </p:nvPr>
        </p:nvSpPr>
        <p:spPr>
          <a:xfrm>
            <a:off x="839025" y="1953578"/>
            <a:ext cx="2280600" cy="5727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0" name="Google Shape;100;p19"/>
          <p:cNvSpPr txBox="1">
            <a:spLocks noGrp="1"/>
          </p:cNvSpPr>
          <p:nvPr>
            <p:ph type="subTitle" idx="3"/>
          </p:nvPr>
        </p:nvSpPr>
        <p:spPr>
          <a:xfrm>
            <a:off x="6024298" y="1953578"/>
            <a:ext cx="22806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1" name="Google Shape;101;p19"/>
          <p:cNvSpPr txBox="1">
            <a:spLocks noGrp="1"/>
          </p:cNvSpPr>
          <p:nvPr>
            <p:ph type="subTitle" idx="4"/>
          </p:nvPr>
        </p:nvSpPr>
        <p:spPr>
          <a:xfrm>
            <a:off x="839063" y="3456253"/>
            <a:ext cx="2280600" cy="5727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2" name="Google Shape;102;p19"/>
          <p:cNvSpPr txBox="1">
            <a:spLocks noGrp="1"/>
          </p:cNvSpPr>
          <p:nvPr>
            <p:ph type="subTitle" idx="5"/>
          </p:nvPr>
        </p:nvSpPr>
        <p:spPr>
          <a:xfrm>
            <a:off x="6024335" y="3456253"/>
            <a:ext cx="22806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19"/>
          <p:cNvSpPr txBox="1">
            <a:spLocks noGrp="1"/>
          </p:cNvSpPr>
          <p:nvPr>
            <p:ph type="subTitle" idx="6"/>
          </p:nvPr>
        </p:nvSpPr>
        <p:spPr>
          <a:xfrm>
            <a:off x="839059" y="3087952"/>
            <a:ext cx="2280600" cy="4662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Bebas Neue"/>
              <a:buNone/>
              <a:defRPr sz="2400">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04" name="Google Shape;104;p19"/>
          <p:cNvSpPr txBox="1">
            <a:spLocks noGrp="1"/>
          </p:cNvSpPr>
          <p:nvPr>
            <p:ph type="subTitle" idx="7"/>
          </p:nvPr>
        </p:nvSpPr>
        <p:spPr>
          <a:xfrm>
            <a:off x="6024287" y="1585277"/>
            <a:ext cx="2280600" cy="466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05" name="Google Shape;105;p19"/>
          <p:cNvSpPr txBox="1">
            <a:spLocks noGrp="1"/>
          </p:cNvSpPr>
          <p:nvPr>
            <p:ph type="subTitle" idx="8"/>
          </p:nvPr>
        </p:nvSpPr>
        <p:spPr>
          <a:xfrm>
            <a:off x="6024324" y="3087952"/>
            <a:ext cx="2280600" cy="466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06" name="Google Shape;106;p19"/>
          <p:cNvSpPr/>
          <p:nvPr/>
        </p:nvSpPr>
        <p:spPr>
          <a:xfrm>
            <a:off x="0" y="4608500"/>
            <a:ext cx="9162000" cy="34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9"/>
          <p:cNvSpPr/>
          <p:nvPr/>
        </p:nvSpPr>
        <p:spPr>
          <a:xfrm>
            <a:off x="0" y="4768446"/>
            <a:ext cx="9162000" cy="375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1pPr>
            <a:lvl2pPr lvl="1"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2pPr>
            <a:lvl3pPr lvl="2"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3pPr>
            <a:lvl4pPr lvl="3"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4pPr>
            <a:lvl5pPr lvl="4"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5pPr>
            <a:lvl6pPr lvl="5"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6pPr>
            <a:lvl7pPr lvl="6"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7pPr>
            <a:lvl8pPr lvl="7"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8pPr>
            <a:lvl9pPr lvl="8"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Figtree"/>
              <a:buChar char="●"/>
              <a:defRPr>
                <a:solidFill>
                  <a:schemeClr val="dk1"/>
                </a:solidFill>
                <a:latin typeface="Figtree"/>
                <a:ea typeface="Figtree"/>
                <a:cs typeface="Figtree"/>
                <a:sym typeface="Figtree"/>
              </a:defRPr>
            </a:lvl1pPr>
            <a:lvl2pPr marL="914400" lvl="1" indent="-317500">
              <a:lnSpc>
                <a:spcPct val="100000"/>
              </a:lnSpc>
              <a:spcBef>
                <a:spcPts val="0"/>
              </a:spcBef>
              <a:spcAft>
                <a:spcPts val="0"/>
              </a:spcAft>
              <a:buClr>
                <a:schemeClr val="dk1"/>
              </a:buClr>
              <a:buSzPts val="1400"/>
              <a:buFont typeface="Figtree"/>
              <a:buChar char="○"/>
              <a:defRPr>
                <a:solidFill>
                  <a:schemeClr val="dk1"/>
                </a:solidFill>
                <a:latin typeface="Figtree"/>
                <a:ea typeface="Figtree"/>
                <a:cs typeface="Figtree"/>
                <a:sym typeface="Figtree"/>
              </a:defRPr>
            </a:lvl2pPr>
            <a:lvl3pPr marL="1371600" lvl="2" indent="-317500">
              <a:lnSpc>
                <a:spcPct val="100000"/>
              </a:lnSpc>
              <a:spcBef>
                <a:spcPts val="0"/>
              </a:spcBef>
              <a:spcAft>
                <a:spcPts val="0"/>
              </a:spcAft>
              <a:buClr>
                <a:schemeClr val="dk1"/>
              </a:buClr>
              <a:buSzPts val="1400"/>
              <a:buFont typeface="Figtree"/>
              <a:buChar char="■"/>
              <a:defRPr>
                <a:solidFill>
                  <a:schemeClr val="dk1"/>
                </a:solidFill>
                <a:latin typeface="Figtree"/>
                <a:ea typeface="Figtree"/>
                <a:cs typeface="Figtree"/>
                <a:sym typeface="Figtree"/>
              </a:defRPr>
            </a:lvl3pPr>
            <a:lvl4pPr marL="1828800" lvl="3" indent="-317500">
              <a:lnSpc>
                <a:spcPct val="100000"/>
              </a:lnSpc>
              <a:spcBef>
                <a:spcPts val="0"/>
              </a:spcBef>
              <a:spcAft>
                <a:spcPts val="0"/>
              </a:spcAft>
              <a:buClr>
                <a:schemeClr val="dk1"/>
              </a:buClr>
              <a:buSzPts val="1400"/>
              <a:buFont typeface="Figtree"/>
              <a:buChar char="●"/>
              <a:defRPr>
                <a:solidFill>
                  <a:schemeClr val="dk1"/>
                </a:solidFill>
                <a:latin typeface="Figtree"/>
                <a:ea typeface="Figtree"/>
                <a:cs typeface="Figtree"/>
                <a:sym typeface="Figtree"/>
              </a:defRPr>
            </a:lvl4pPr>
            <a:lvl5pPr marL="2286000" lvl="4" indent="-317500">
              <a:lnSpc>
                <a:spcPct val="100000"/>
              </a:lnSpc>
              <a:spcBef>
                <a:spcPts val="0"/>
              </a:spcBef>
              <a:spcAft>
                <a:spcPts val="0"/>
              </a:spcAft>
              <a:buClr>
                <a:schemeClr val="dk1"/>
              </a:buClr>
              <a:buSzPts val="1400"/>
              <a:buFont typeface="Figtree"/>
              <a:buChar char="○"/>
              <a:defRPr>
                <a:solidFill>
                  <a:schemeClr val="dk1"/>
                </a:solidFill>
                <a:latin typeface="Figtree"/>
                <a:ea typeface="Figtree"/>
                <a:cs typeface="Figtree"/>
                <a:sym typeface="Figtree"/>
              </a:defRPr>
            </a:lvl5pPr>
            <a:lvl6pPr marL="2743200" lvl="5" indent="-317500">
              <a:lnSpc>
                <a:spcPct val="100000"/>
              </a:lnSpc>
              <a:spcBef>
                <a:spcPts val="0"/>
              </a:spcBef>
              <a:spcAft>
                <a:spcPts val="0"/>
              </a:spcAft>
              <a:buClr>
                <a:schemeClr val="dk1"/>
              </a:buClr>
              <a:buSzPts val="1400"/>
              <a:buFont typeface="Figtree"/>
              <a:buChar char="■"/>
              <a:defRPr>
                <a:solidFill>
                  <a:schemeClr val="dk1"/>
                </a:solidFill>
                <a:latin typeface="Figtree"/>
                <a:ea typeface="Figtree"/>
                <a:cs typeface="Figtree"/>
                <a:sym typeface="Figtree"/>
              </a:defRPr>
            </a:lvl6pPr>
            <a:lvl7pPr marL="3200400" lvl="6" indent="-317500">
              <a:lnSpc>
                <a:spcPct val="100000"/>
              </a:lnSpc>
              <a:spcBef>
                <a:spcPts val="0"/>
              </a:spcBef>
              <a:spcAft>
                <a:spcPts val="0"/>
              </a:spcAft>
              <a:buClr>
                <a:schemeClr val="dk1"/>
              </a:buClr>
              <a:buSzPts val="1400"/>
              <a:buFont typeface="Figtree"/>
              <a:buChar char="●"/>
              <a:defRPr>
                <a:solidFill>
                  <a:schemeClr val="dk1"/>
                </a:solidFill>
                <a:latin typeface="Figtree"/>
                <a:ea typeface="Figtree"/>
                <a:cs typeface="Figtree"/>
                <a:sym typeface="Figtree"/>
              </a:defRPr>
            </a:lvl7pPr>
            <a:lvl8pPr marL="3657600" lvl="7" indent="-317500">
              <a:lnSpc>
                <a:spcPct val="100000"/>
              </a:lnSpc>
              <a:spcBef>
                <a:spcPts val="0"/>
              </a:spcBef>
              <a:spcAft>
                <a:spcPts val="0"/>
              </a:spcAft>
              <a:buClr>
                <a:schemeClr val="dk1"/>
              </a:buClr>
              <a:buSzPts val="1400"/>
              <a:buFont typeface="Figtree"/>
              <a:buChar char="○"/>
              <a:defRPr>
                <a:solidFill>
                  <a:schemeClr val="dk1"/>
                </a:solidFill>
                <a:latin typeface="Figtree"/>
                <a:ea typeface="Figtree"/>
                <a:cs typeface="Figtree"/>
                <a:sym typeface="Figtree"/>
              </a:defRPr>
            </a:lvl8pPr>
            <a:lvl9pPr marL="4114800" lvl="8" indent="-317500">
              <a:lnSpc>
                <a:spcPct val="100000"/>
              </a:lnSpc>
              <a:spcBef>
                <a:spcPts val="0"/>
              </a:spcBef>
              <a:spcAft>
                <a:spcPts val="0"/>
              </a:spcAft>
              <a:buClr>
                <a:schemeClr val="dk1"/>
              </a:buClr>
              <a:buSzPts val="1400"/>
              <a:buFont typeface="Figtree"/>
              <a:buChar char="■"/>
              <a:defRPr>
                <a:solidFill>
                  <a:schemeClr val="dk1"/>
                </a:solidFill>
                <a:latin typeface="Figtree"/>
                <a:ea typeface="Figtree"/>
                <a:cs typeface="Figtree"/>
                <a:sym typeface="Figtre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5" r:id="rId5"/>
    <p:sldLayoutId id="2147483658" r:id="rId6"/>
    <p:sldLayoutId id="2147483659" r:id="rId7"/>
    <p:sldLayoutId id="2147483662" r:id="rId8"/>
    <p:sldLayoutId id="2147483665" r:id="rId9"/>
    <p:sldLayoutId id="2147483667" r:id="rId10"/>
    <p:sldLayoutId id="2147483668" r:id="rId11"/>
    <p:sldLayoutId id="2147483672" r:id="rId12"/>
    <p:sldLayoutId id="2147483673" r:id="rId13"/>
    <p:sldLayoutId id="2147483677"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huggingface.co/datasets/medalpaca/medical_meadow_wikidoc" TargetMode="External"/><Relationship Id="rId7" Type="http://schemas.openxmlformats.org/officeDocument/2006/relationships/hyperlink" Target="https://huggingface.co/docs/transformers/main/model_doc/llama"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hyperlink" Target="https://github.com/hwchase17/langchain" TargetMode="External"/><Relationship Id="rId5" Type="http://schemas.openxmlformats.org/officeDocument/2006/relationships/hyperlink" Target="https://huggingface.co/lmsys/vicuna-13b-delta-v0" TargetMode="External"/><Relationship Id="rId4" Type="http://schemas.openxmlformats.org/officeDocument/2006/relationships/hyperlink" Target="https://huggingface.co/datasets/medalpaca/medical_meadow_wikidoc_patient_information"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1"/>
          <p:cNvSpPr txBox="1">
            <a:spLocks noGrp="1"/>
          </p:cNvSpPr>
          <p:nvPr>
            <p:ph type="ctrTitle"/>
          </p:nvPr>
        </p:nvSpPr>
        <p:spPr>
          <a:xfrm>
            <a:off x="1526375" y="719800"/>
            <a:ext cx="6091200" cy="2278800"/>
          </a:xfrm>
          <a:prstGeom prst="rect">
            <a:avLst/>
          </a:prstGeom>
        </p:spPr>
        <p:txBody>
          <a:bodyPr spcFirstLastPara="1" wrap="square" lIns="91425" tIns="91425" rIns="91425" bIns="91425" anchor="t" anchorCtr="0">
            <a:noAutofit/>
          </a:bodyPr>
          <a:lstStyle/>
          <a:p>
            <a:pPr marL="0" lvl="0" indent="0" algn="ctr" rtl="0">
              <a:spcBef>
                <a:spcPts val="0"/>
              </a:spcBef>
              <a:spcAft>
                <a:spcPts val="200"/>
              </a:spcAft>
              <a:buNone/>
            </a:pPr>
            <a:r>
              <a:rPr lang="en" sz="3500" dirty="0">
                <a:solidFill>
                  <a:schemeClr val="dk1"/>
                </a:solidFill>
                <a:latin typeface="+mj-lt"/>
              </a:rPr>
              <a:t>Doc</a:t>
            </a:r>
            <a:r>
              <a:rPr lang="en" sz="3500" dirty="0">
                <a:solidFill>
                  <a:schemeClr val="bg2"/>
                </a:solidFill>
                <a:latin typeface="+mj-lt"/>
              </a:rPr>
              <a:t>Scribe</a:t>
            </a:r>
            <a:endParaRPr sz="3500" dirty="0">
              <a:solidFill>
                <a:schemeClr val="bg2"/>
              </a:solidFill>
              <a:latin typeface="+mj-lt"/>
            </a:endParaRPr>
          </a:p>
        </p:txBody>
      </p:sp>
      <p:sp>
        <p:nvSpPr>
          <p:cNvPr id="184" name="Google Shape;184;p31"/>
          <p:cNvSpPr txBox="1">
            <a:spLocks noGrp="1"/>
          </p:cNvSpPr>
          <p:nvPr>
            <p:ph type="subTitle" idx="1"/>
          </p:nvPr>
        </p:nvSpPr>
        <p:spPr>
          <a:xfrm>
            <a:off x="1530170" y="2508025"/>
            <a:ext cx="6091200" cy="992675"/>
          </a:xfrm>
          <a:prstGeom prst="rect">
            <a:avLst/>
          </a:prstGeom>
        </p:spPr>
        <p:txBody>
          <a:bodyPr spcFirstLastPara="1" wrap="square" lIns="91425" tIns="91425" rIns="91425" bIns="91425" anchor="ctr" anchorCtr="0">
            <a:noAutofit/>
          </a:bodyPr>
          <a:lstStyle/>
          <a:p>
            <a:r>
              <a:rPr lang="en-IN" sz="2400" b="0" dirty="0">
                <a:solidFill>
                  <a:schemeClr val="bg1"/>
                </a:solidFill>
                <a:effectLst/>
                <a:latin typeface="+mj-lt"/>
              </a:rPr>
              <a:t>An AI Assistant for medical professionals </a:t>
            </a:r>
            <a:endParaRPr lang="en-IN" sz="2000" dirty="0">
              <a:solidFill>
                <a:schemeClr val="bg1"/>
              </a:solidFill>
              <a:effectLst/>
              <a:latin typeface="+mj-lt"/>
            </a:endParaRPr>
          </a:p>
        </p:txBody>
      </p:sp>
      <p:grpSp>
        <p:nvGrpSpPr>
          <p:cNvPr id="185" name="Google Shape;185;p31"/>
          <p:cNvGrpSpPr/>
          <p:nvPr/>
        </p:nvGrpSpPr>
        <p:grpSpPr>
          <a:xfrm>
            <a:off x="385700" y="491188"/>
            <a:ext cx="874150" cy="1656438"/>
            <a:chOff x="385700" y="491188"/>
            <a:chExt cx="874150" cy="1656438"/>
          </a:xfrm>
        </p:grpSpPr>
        <p:sp>
          <p:nvSpPr>
            <p:cNvPr id="186" name="Google Shape;186;p31"/>
            <p:cNvSpPr/>
            <p:nvPr/>
          </p:nvSpPr>
          <p:spPr>
            <a:xfrm>
              <a:off x="905850" y="630950"/>
              <a:ext cx="354000" cy="3540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87" name="Google Shape;187;p31"/>
            <p:cNvSpPr/>
            <p:nvPr/>
          </p:nvSpPr>
          <p:spPr>
            <a:xfrm>
              <a:off x="715100" y="1209525"/>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88" name="Google Shape;188;p31"/>
            <p:cNvSpPr/>
            <p:nvPr/>
          </p:nvSpPr>
          <p:spPr>
            <a:xfrm>
              <a:off x="905850" y="1793625"/>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89" name="Google Shape;189;p31"/>
            <p:cNvSpPr/>
            <p:nvPr/>
          </p:nvSpPr>
          <p:spPr>
            <a:xfrm>
              <a:off x="473300" y="1905825"/>
              <a:ext cx="241800" cy="2418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0" name="Google Shape;190;p31"/>
            <p:cNvSpPr/>
            <p:nvPr/>
          </p:nvSpPr>
          <p:spPr>
            <a:xfrm>
              <a:off x="385700" y="1484763"/>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1" name="Google Shape;191;p31"/>
            <p:cNvSpPr/>
            <p:nvPr/>
          </p:nvSpPr>
          <p:spPr>
            <a:xfrm>
              <a:off x="715100" y="491188"/>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grpSp>
        <p:nvGrpSpPr>
          <p:cNvPr id="192" name="Google Shape;192;p31"/>
          <p:cNvGrpSpPr/>
          <p:nvPr/>
        </p:nvGrpSpPr>
        <p:grpSpPr>
          <a:xfrm>
            <a:off x="7979525" y="2508025"/>
            <a:ext cx="898750" cy="1608525"/>
            <a:chOff x="8024600" y="2712150"/>
            <a:chExt cx="898750" cy="1608525"/>
          </a:xfrm>
        </p:grpSpPr>
        <p:sp>
          <p:nvSpPr>
            <p:cNvPr id="193" name="Google Shape;193;p31"/>
            <p:cNvSpPr/>
            <p:nvPr/>
          </p:nvSpPr>
          <p:spPr>
            <a:xfrm>
              <a:off x="8215375" y="3245950"/>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4" name="Google Shape;194;p31"/>
            <p:cNvSpPr/>
            <p:nvPr/>
          </p:nvSpPr>
          <p:spPr>
            <a:xfrm>
              <a:off x="8457150" y="3966675"/>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5" name="Google Shape;195;p31"/>
            <p:cNvSpPr/>
            <p:nvPr/>
          </p:nvSpPr>
          <p:spPr>
            <a:xfrm>
              <a:off x="8024600" y="4078875"/>
              <a:ext cx="241800" cy="2418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6" name="Google Shape;196;p31"/>
            <p:cNvSpPr/>
            <p:nvPr/>
          </p:nvSpPr>
          <p:spPr>
            <a:xfrm>
              <a:off x="8569350" y="2712150"/>
              <a:ext cx="354000" cy="3540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7" name="Google Shape;197;p31"/>
            <p:cNvSpPr/>
            <p:nvPr/>
          </p:nvSpPr>
          <p:spPr>
            <a:xfrm>
              <a:off x="8835750" y="3812075"/>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50"/>
          <p:cNvSpPr/>
          <p:nvPr/>
        </p:nvSpPr>
        <p:spPr>
          <a:xfrm>
            <a:off x="2953073" y="0"/>
            <a:ext cx="6186196" cy="5143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716" name="Google Shape;716;p50"/>
          <p:cNvSpPr txBox="1">
            <a:spLocks noGrp="1"/>
          </p:cNvSpPr>
          <p:nvPr>
            <p:ph type="title"/>
          </p:nvPr>
        </p:nvSpPr>
        <p:spPr>
          <a:xfrm>
            <a:off x="104235" y="435144"/>
            <a:ext cx="2661607"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j-lt"/>
              </a:rPr>
              <a:t>RESULTS</a:t>
            </a:r>
            <a:endParaRPr>
              <a:latin typeface="+mj-lt"/>
            </a:endParaRPr>
          </a:p>
        </p:txBody>
      </p:sp>
      <p:pic>
        <p:nvPicPr>
          <p:cNvPr id="7" name="Picture 6" descr="Chart, line chart&#10;&#10;Description automatically generated">
            <a:extLst>
              <a:ext uri="{FF2B5EF4-FFF2-40B4-BE49-F238E27FC236}">
                <a16:creationId xmlns:a16="http://schemas.microsoft.com/office/drawing/2014/main" id="{9CF98A6A-0206-E469-18E7-AEEC3DB3ACFE}"/>
              </a:ext>
            </a:extLst>
          </p:cNvPr>
          <p:cNvPicPr>
            <a:picLocks noChangeAspect="1"/>
          </p:cNvPicPr>
          <p:nvPr/>
        </p:nvPicPr>
        <p:blipFill>
          <a:blip r:embed="rId3"/>
          <a:stretch>
            <a:fillRect/>
          </a:stretch>
        </p:blipFill>
        <p:spPr>
          <a:xfrm>
            <a:off x="3612902" y="721494"/>
            <a:ext cx="4866538" cy="3159290"/>
          </a:xfrm>
          <a:prstGeom prst="rect">
            <a:avLst/>
          </a:prstGeom>
        </p:spPr>
      </p:pic>
      <p:sp>
        <p:nvSpPr>
          <p:cNvPr id="8" name="TextBox 7">
            <a:extLst>
              <a:ext uri="{FF2B5EF4-FFF2-40B4-BE49-F238E27FC236}">
                <a16:creationId xmlns:a16="http://schemas.microsoft.com/office/drawing/2014/main" id="{E39F3011-845C-428C-42CA-000FF0757C31}"/>
              </a:ext>
            </a:extLst>
          </p:cNvPr>
          <p:cNvSpPr txBox="1"/>
          <p:nvPr/>
        </p:nvSpPr>
        <p:spPr>
          <a:xfrm>
            <a:off x="3782800" y="56971"/>
            <a:ext cx="4526742" cy="461665"/>
          </a:xfrm>
          <a:prstGeom prst="rect">
            <a:avLst/>
          </a:prstGeom>
          <a:noFill/>
        </p:spPr>
        <p:txBody>
          <a:bodyPr wrap="square" rtlCol="0">
            <a:spAutoFit/>
          </a:bodyPr>
          <a:lstStyle/>
          <a:p>
            <a:pPr algn="ctr"/>
            <a:r>
              <a:rPr lang="en-US" sz="2400">
                <a:solidFill>
                  <a:schemeClr val="lt1"/>
                </a:solidFill>
                <a:latin typeface="+mj-lt"/>
                <a:sym typeface="Figtree"/>
              </a:rPr>
              <a:t>Training Loss vs Testing Loss</a:t>
            </a:r>
          </a:p>
        </p:txBody>
      </p:sp>
      <p:sp>
        <p:nvSpPr>
          <p:cNvPr id="9" name="TextBox 8">
            <a:extLst>
              <a:ext uri="{FF2B5EF4-FFF2-40B4-BE49-F238E27FC236}">
                <a16:creationId xmlns:a16="http://schemas.microsoft.com/office/drawing/2014/main" id="{6C43C1AA-FE89-E42A-2C05-BBF37469C4F3}"/>
              </a:ext>
            </a:extLst>
          </p:cNvPr>
          <p:cNvSpPr txBox="1"/>
          <p:nvPr/>
        </p:nvSpPr>
        <p:spPr>
          <a:xfrm>
            <a:off x="2953073" y="4083642"/>
            <a:ext cx="6186196" cy="738664"/>
          </a:xfrm>
          <a:prstGeom prst="rect">
            <a:avLst/>
          </a:prstGeom>
          <a:noFill/>
        </p:spPr>
        <p:txBody>
          <a:bodyPr wrap="square" rtlCol="0">
            <a:spAutoFit/>
          </a:bodyPr>
          <a:lstStyle/>
          <a:p>
            <a:pPr algn="ctr"/>
            <a:r>
              <a:rPr lang="en-IN">
                <a:solidFill>
                  <a:schemeClr val="bg1"/>
                </a:solidFill>
                <a:latin typeface="+mj-lt"/>
              </a:rPr>
              <a:t>The decrease in train and test loss indicates that the model is learning and improving with each training epoch and is a great sign, suggesting the model is balanced</a:t>
            </a:r>
            <a:endParaRPr lang="en-US">
              <a:solidFill>
                <a:schemeClr val="bg1"/>
              </a:solidFill>
            </a:endParaRPr>
          </a:p>
        </p:txBody>
      </p:sp>
      <p:sp>
        <p:nvSpPr>
          <p:cNvPr id="4" name="TextBox 3">
            <a:extLst>
              <a:ext uri="{FF2B5EF4-FFF2-40B4-BE49-F238E27FC236}">
                <a16:creationId xmlns:a16="http://schemas.microsoft.com/office/drawing/2014/main" id="{87BC06A0-4334-007A-3408-C2CB9F9D2C1A}"/>
              </a:ext>
            </a:extLst>
          </p:cNvPr>
          <p:cNvSpPr txBox="1"/>
          <p:nvPr/>
        </p:nvSpPr>
        <p:spPr>
          <a:xfrm>
            <a:off x="197850" y="1232732"/>
            <a:ext cx="2661607" cy="1384995"/>
          </a:xfrm>
          <a:prstGeom prst="rect">
            <a:avLst/>
          </a:prstGeom>
          <a:noFill/>
        </p:spPr>
        <p:txBody>
          <a:bodyPr wrap="square">
            <a:spAutoFit/>
          </a:bodyPr>
          <a:lstStyle/>
          <a:p>
            <a:pPr algn="l"/>
            <a:r>
              <a:rPr lang="en-IN">
                <a:solidFill>
                  <a:schemeClr val="tx1"/>
                </a:solidFill>
                <a:latin typeface="+mj-lt"/>
              </a:rPr>
              <a:t>Our model has successfully achieved its objectives of extracting patient information, generating report summaries, and answering general medical questions</a:t>
            </a:r>
            <a:endParaRPr lang="en-IN" b="0" i="0">
              <a:solidFill>
                <a:schemeClr val="tx1"/>
              </a:solidFill>
              <a:effectLst/>
              <a:latin typeface="+mj-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4" name="Google Shape;314;p37"/>
          <p:cNvPicPr preferRelativeResize="0">
            <a:picLocks noGrp="1"/>
          </p:cNvPicPr>
          <p:nvPr>
            <p:ph type="pic" idx="2"/>
          </p:nvPr>
        </p:nvPicPr>
        <p:blipFill rotWithShape="1">
          <a:blip r:embed="rId3">
            <a:alphaModFix amt="83000"/>
          </a:blip>
          <a:srcRect t="15464" r="596" b="29167"/>
          <a:stretch/>
        </p:blipFill>
        <p:spPr>
          <a:xfrm>
            <a:off x="-1" y="0"/>
            <a:ext cx="9144003" cy="3413476"/>
          </a:xfrm>
          <a:prstGeom prst="rect">
            <a:avLst/>
          </a:prstGeom>
        </p:spPr>
      </p:pic>
      <p:sp>
        <p:nvSpPr>
          <p:cNvPr id="315" name="Google Shape;315;p37"/>
          <p:cNvSpPr/>
          <p:nvPr/>
        </p:nvSpPr>
        <p:spPr>
          <a:xfrm>
            <a:off x="0" y="2347800"/>
            <a:ext cx="9144000" cy="2795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16" name="Google Shape;316;p37"/>
          <p:cNvSpPr txBox="1">
            <a:spLocks noGrp="1"/>
          </p:cNvSpPr>
          <p:nvPr>
            <p:ph type="subTitle" idx="1"/>
          </p:nvPr>
        </p:nvSpPr>
        <p:spPr>
          <a:xfrm>
            <a:off x="1360922" y="2784100"/>
            <a:ext cx="2389500" cy="5130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latin typeface="+mj-lt"/>
              </a:rPr>
              <a:t>MODEL IMPROVEMENT</a:t>
            </a:r>
            <a:endParaRPr sz="1800">
              <a:latin typeface="+mj-lt"/>
            </a:endParaRPr>
          </a:p>
        </p:txBody>
      </p:sp>
      <p:sp>
        <p:nvSpPr>
          <p:cNvPr id="318" name="Google Shape;318;p37"/>
          <p:cNvSpPr txBox="1">
            <a:spLocks noGrp="1"/>
          </p:cNvSpPr>
          <p:nvPr>
            <p:ph type="subTitle" idx="7"/>
          </p:nvPr>
        </p:nvSpPr>
        <p:spPr>
          <a:xfrm>
            <a:off x="5139875" y="2807000"/>
            <a:ext cx="2389500" cy="51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a:latin typeface="+mj-lt"/>
              </a:rPr>
              <a:t>RESEARCH</a:t>
            </a:r>
            <a:endParaRPr sz="1800">
              <a:latin typeface="+mj-lt"/>
            </a:endParaRPr>
          </a:p>
        </p:txBody>
      </p:sp>
      <p:sp>
        <p:nvSpPr>
          <p:cNvPr id="319" name="Google Shape;319;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bg1"/>
                </a:solidFill>
                <a:latin typeface="+mj-lt"/>
              </a:rPr>
              <a:t>FUTURE</a:t>
            </a:r>
            <a:r>
              <a:rPr lang="en">
                <a:latin typeface="+mj-lt"/>
              </a:rPr>
              <a:t> </a:t>
            </a:r>
            <a:r>
              <a:rPr lang="en">
                <a:solidFill>
                  <a:schemeClr val="bg2"/>
                </a:solidFill>
                <a:latin typeface="+mj-lt"/>
              </a:rPr>
              <a:t>WORK</a:t>
            </a:r>
            <a:endParaRPr>
              <a:solidFill>
                <a:schemeClr val="lt1"/>
              </a:solidFill>
              <a:latin typeface="+mj-lt"/>
            </a:endParaRPr>
          </a:p>
        </p:txBody>
      </p:sp>
      <p:sp>
        <p:nvSpPr>
          <p:cNvPr id="320" name="Google Shape;320;p37"/>
          <p:cNvSpPr txBox="1">
            <a:spLocks noGrp="1"/>
          </p:cNvSpPr>
          <p:nvPr>
            <p:ph type="subTitle" idx="3"/>
          </p:nvPr>
        </p:nvSpPr>
        <p:spPr>
          <a:xfrm>
            <a:off x="1360922" y="3308550"/>
            <a:ext cx="2389500" cy="1175400"/>
          </a:xfrm>
          <a:prstGeom prst="rect">
            <a:avLst/>
          </a:prstGeom>
          <a:ln>
            <a:noFill/>
          </a:ln>
        </p:spPr>
        <p:txBody>
          <a:bodyPr spcFirstLastPara="1" wrap="square" lIns="91425" tIns="91425" rIns="91425" bIns="91425" anchor="t" anchorCtr="0">
            <a:noAutofit/>
          </a:bodyPr>
          <a:lstStyle/>
          <a:p>
            <a:pPr marL="0" indent="0">
              <a:buClr>
                <a:srgbClr val="000000"/>
              </a:buClr>
            </a:pPr>
            <a:r>
              <a:rPr lang="en-US">
                <a:solidFill>
                  <a:schemeClr val="bg1"/>
                </a:solidFill>
                <a:latin typeface="+mj-lt"/>
                <a:cs typeface="Arial"/>
                <a:sym typeface="Arial"/>
              </a:rPr>
              <a:t>Training base model On medical corpus and</a:t>
            </a:r>
          </a:p>
          <a:p>
            <a:pPr marL="0" indent="0">
              <a:buClr>
                <a:srgbClr val="000000"/>
              </a:buClr>
            </a:pPr>
            <a:r>
              <a:rPr lang="en-IN">
                <a:solidFill>
                  <a:schemeClr val="bg1"/>
                </a:solidFill>
                <a:latin typeface="+mj-lt"/>
                <a:cs typeface="Arial"/>
                <a:sym typeface="Arial"/>
              </a:rPr>
              <a:t>Incorporate Human Feedback </a:t>
            </a:r>
            <a:endParaRPr lang="en-US">
              <a:solidFill>
                <a:schemeClr val="bg1"/>
              </a:solidFill>
              <a:latin typeface="+mj-lt"/>
              <a:cs typeface="Arial"/>
              <a:sym typeface="Arial"/>
            </a:endParaRPr>
          </a:p>
        </p:txBody>
      </p:sp>
      <p:sp>
        <p:nvSpPr>
          <p:cNvPr id="322" name="Google Shape;322;p37"/>
          <p:cNvSpPr txBox="1">
            <a:spLocks noGrp="1"/>
          </p:cNvSpPr>
          <p:nvPr>
            <p:ph type="subTitle" idx="5"/>
          </p:nvPr>
        </p:nvSpPr>
        <p:spPr>
          <a:xfrm>
            <a:off x="5139875" y="3308550"/>
            <a:ext cx="2389500" cy="1175400"/>
          </a:xfrm>
          <a:prstGeom prst="rect">
            <a:avLst/>
          </a:prstGeom>
        </p:spPr>
        <p:txBody>
          <a:bodyPr spcFirstLastPara="1" wrap="square" lIns="91425" tIns="91425" rIns="91425" bIns="91425" anchor="t" anchorCtr="0">
            <a:noAutofit/>
          </a:bodyPr>
          <a:lstStyle/>
          <a:p>
            <a:pPr marL="0" indent="0">
              <a:buClr>
                <a:srgbClr val="000000"/>
              </a:buClr>
            </a:pPr>
            <a:r>
              <a:rPr lang="en-IN">
                <a:solidFill>
                  <a:schemeClr val="bg1"/>
                </a:solidFill>
                <a:latin typeface="+mj-lt"/>
                <a:cs typeface="Arial"/>
              </a:rPr>
              <a:t>Explore the use of the medical LLM for research and clinical trials</a:t>
            </a:r>
          </a:p>
          <a:p>
            <a:pPr marL="0" indent="0">
              <a:buClr>
                <a:srgbClr val="000000"/>
              </a:buClr>
            </a:pPr>
            <a:r>
              <a:rPr lang="en-IN">
                <a:solidFill>
                  <a:schemeClr val="bg1"/>
                </a:solidFill>
                <a:latin typeface="+mj-lt"/>
                <a:cs typeface="Arial"/>
              </a:rPr>
              <a:t> and include medical image analysis</a:t>
            </a:r>
          </a:p>
        </p:txBody>
      </p:sp>
      <p:sp>
        <p:nvSpPr>
          <p:cNvPr id="323" name="Google Shape;323;p37"/>
          <p:cNvSpPr/>
          <p:nvPr/>
        </p:nvSpPr>
        <p:spPr>
          <a:xfrm>
            <a:off x="2240550" y="1981558"/>
            <a:ext cx="658800" cy="65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a typeface="Figtree"/>
              <a:cs typeface="Figtree"/>
              <a:sym typeface="Figtree"/>
            </a:endParaRPr>
          </a:p>
        </p:txBody>
      </p:sp>
      <p:sp>
        <p:nvSpPr>
          <p:cNvPr id="325" name="Google Shape;325;p37"/>
          <p:cNvSpPr/>
          <p:nvPr/>
        </p:nvSpPr>
        <p:spPr>
          <a:xfrm>
            <a:off x="6011297" y="1981558"/>
            <a:ext cx="658800" cy="65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a typeface="Figtree"/>
              <a:cs typeface="Figtree"/>
              <a:sym typeface="Figtree"/>
            </a:endParaRPr>
          </a:p>
        </p:txBody>
      </p:sp>
      <p:sp>
        <p:nvSpPr>
          <p:cNvPr id="326" name="Google Shape;326;p37"/>
          <p:cNvSpPr/>
          <p:nvPr/>
        </p:nvSpPr>
        <p:spPr>
          <a:xfrm rot="5400000" flipH="1">
            <a:off x="2939981" y="4616256"/>
            <a:ext cx="354000" cy="354000"/>
          </a:xfrm>
          <a:prstGeom prst="mathPlus">
            <a:avLst>
              <a:gd name="adj1" fmla="val 2352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27" name="Google Shape;327;p37"/>
          <p:cNvSpPr/>
          <p:nvPr/>
        </p:nvSpPr>
        <p:spPr>
          <a:xfrm rot="5400000" flipH="1">
            <a:off x="2016831" y="4849356"/>
            <a:ext cx="163200" cy="163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28" name="Google Shape;328;p37"/>
          <p:cNvSpPr/>
          <p:nvPr/>
        </p:nvSpPr>
        <p:spPr>
          <a:xfrm rot="5400000" flipH="1">
            <a:off x="956481" y="4737156"/>
            <a:ext cx="112200" cy="112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29" name="Google Shape;329;p37"/>
          <p:cNvSpPr/>
          <p:nvPr/>
        </p:nvSpPr>
        <p:spPr>
          <a:xfrm rot="5400000" flipH="1">
            <a:off x="357331" y="4849356"/>
            <a:ext cx="241800" cy="241800"/>
          </a:xfrm>
          <a:prstGeom prst="mathPlus">
            <a:avLst>
              <a:gd name="adj1" fmla="val 2352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30" name="Google Shape;330;p37"/>
          <p:cNvSpPr/>
          <p:nvPr/>
        </p:nvSpPr>
        <p:spPr>
          <a:xfrm rot="5400000">
            <a:off x="1500021" y="5237237"/>
            <a:ext cx="84600" cy="28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31" name="Google Shape;331;p37"/>
          <p:cNvSpPr/>
          <p:nvPr/>
        </p:nvSpPr>
        <p:spPr>
          <a:xfrm rot="5400000" flipH="1">
            <a:off x="4291119" y="4926456"/>
            <a:ext cx="87600" cy="87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32" name="Google Shape;332;p37"/>
          <p:cNvSpPr/>
          <p:nvPr/>
        </p:nvSpPr>
        <p:spPr>
          <a:xfrm rot="5400000" flipH="1">
            <a:off x="5310331" y="4672356"/>
            <a:ext cx="241800" cy="241800"/>
          </a:xfrm>
          <a:prstGeom prst="mathPlus">
            <a:avLst>
              <a:gd name="adj1" fmla="val 2352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33" name="Google Shape;333;p37"/>
          <p:cNvSpPr/>
          <p:nvPr/>
        </p:nvSpPr>
        <p:spPr>
          <a:xfrm rot="5400000" flipH="1">
            <a:off x="7041531" y="4888656"/>
            <a:ext cx="163200" cy="163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34" name="Google Shape;334;p37"/>
          <p:cNvSpPr/>
          <p:nvPr/>
        </p:nvSpPr>
        <p:spPr>
          <a:xfrm rot="5400000" flipH="1">
            <a:off x="6324081" y="4737156"/>
            <a:ext cx="112200" cy="112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35" name="Google Shape;335;p37"/>
          <p:cNvSpPr/>
          <p:nvPr/>
        </p:nvSpPr>
        <p:spPr>
          <a:xfrm rot="5400000" flipH="1">
            <a:off x="7898156" y="4753956"/>
            <a:ext cx="354000" cy="354000"/>
          </a:xfrm>
          <a:prstGeom prst="mathPlus">
            <a:avLst>
              <a:gd name="adj1" fmla="val 2352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36" name="Google Shape;336;p37"/>
          <p:cNvSpPr/>
          <p:nvPr/>
        </p:nvSpPr>
        <p:spPr>
          <a:xfrm rot="5400000" flipH="1">
            <a:off x="8782469" y="4749456"/>
            <a:ext cx="87600" cy="87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nvGrpSpPr>
          <p:cNvPr id="337" name="Google Shape;337;p37"/>
          <p:cNvGrpSpPr/>
          <p:nvPr/>
        </p:nvGrpSpPr>
        <p:grpSpPr>
          <a:xfrm>
            <a:off x="6204348" y="2124064"/>
            <a:ext cx="272686" cy="373766"/>
            <a:chOff x="-38275925" y="1946600"/>
            <a:chExt cx="231600" cy="317450"/>
          </a:xfrm>
        </p:grpSpPr>
        <p:sp>
          <p:nvSpPr>
            <p:cNvPr id="338" name="Google Shape;338;p37"/>
            <p:cNvSpPr/>
            <p:nvPr/>
          </p:nvSpPr>
          <p:spPr>
            <a:xfrm>
              <a:off x="-38275925" y="1946600"/>
              <a:ext cx="231600" cy="317450"/>
            </a:xfrm>
            <a:custGeom>
              <a:avLst/>
              <a:gdLst/>
              <a:ahLst/>
              <a:cxnLst/>
              <a:rect l="l" t="t" r="r" b="b"/>
              <a:pathLst>
                <a:path w="9264" h="12698" extrusionOk="0">
                  <a:moveTo>
                    <a:pt x="4546" y="892"/>
                  </a:moveTo>
                  <a:cubicBezTo>
                    <a:pt x="4811" y="892"/>
                    <a:pt x="5082" y="920"/>
                    <a:pt x="5357" y="977"/>
                  </a:cubicBezTo>
                  <a:cubicBezTo>
                    <a:pt x="6964" y="1292"/>
                    <a:pt x="8287" y="2742"/>
                    <a:pt x="8287" y="4600"/>
                  </a:cubicBezTo>
                  <a:cubicBezTo>
                    <a:pt x="8287" y="5987"/>
                    <a:pt x="7531" y="7215"/>
                    <a:pt x="6396" y="7845"/>
                  </a:cubicBezTo>
                  <a:cubicBezTo>
                    <a:pt x="5987" y="8034"/>
                    <a:pt x="5798" y="8475"/>
                    <a:pt x="5798" y="8885"/>
                  </a:cubicBezTo>
                  <a:lnTo>
                    <a:pt x="5798" y="9169"/>
                  </a:lnTo>
                  <a:lnTo>
                    <a:pt x="3309" y="9169"/>
                  </a:lnTo>
                  <a:lnTo>
                    <a:pt x="3309" y="8854"/>
                  </a:lnTo>
                  <a:cubicBezTo>
                    <a:pt x="3309" y="8412"/>
                    <a:pt x="3088" y="8034"/>
                    <a:pt x="2679" y="7782"/>
                  </a:cubicBezTo>
                  <a:cubicBezTo>
                    <a:pt x="1545" y="7121"/>
                    <a:pt x="820" y="5955"/>
                    <a:pt x="820" y="4600"/>
                  </a:cubicBezTo>
                  <a:cubicBezTo>
                    <a:pt x="820" y="2536"/>
                    <a:pt x="2499" y="892"/>
                    <a:pt x="4546" y="892"/>
                  </a:cubicBezTo>
                  <a:close/>
                  <a:moveTo>
                    <a:pt x="5798" y="9956"/>
                  </a:moveTo>
                  <a:lnTo>
                    <a:pt x="5798" y="10681"/>
                  </a:lnTo>
                  <a:cubicBezTo>
                    <a:pt x="5798" y="10901"/>
                    <a:pt x="5609" y="11059"/>
                    <a:pt x="5357" y="11090"/>
                  </a:cubicBezTo>
                  <a:lnTo>
                    <a:pt x="3719" y="11090"/>
                  </a:lnTo>
                  <a:cubicBezTo>
                    <a:pt x="3467" y="11090"/>
                    <a:pt x="3309" y="10901"/>
                    <a:pt x="3277" y="10681"/>
                  </a:cubicBezTo>
                  <a:lnTo>
                    <a:pt x="3277" y="9956"/>
                  </a:lnTo>
                  <a:close/>
                  <a:moveTo>
                    <a:pt x="4443" y="1"/>
                  </a:moveTo>
                  <a:cubicBezTo>
                    <a:pt x="2049" y="32"/>
                    <a:pt x="1" y="2080"/>
                    <a:pt x="1" y="4600"/>
                  </a:cubicBezTo>
                  <a:cubicBezTo>
                    <a:pt x="1" y="6270"/>
                    <a:pt x="883" y="7719"/>
                    <a:pt x="2238" y="8539"/>
                  </a:cubicBezTo>
                  <a:cubicBezTo>
                    <a:pt x="2332" y="8570"/>
                    <a:pt x="2395" y="8696"/>
                    <a:pt x="2458" y="8759"/>
                  </a:cubicBezTo>
                  <a:lnTo>
                    <a:pt x="2458" y="10681"/>
                  </a:lnTo>
                  <a:cubicBezTo>
                    <a:pt x="2458" y="11216"/>
                    <a:pt x="2805" y="11689"/>
                    <a:pt x="3309" y="11847"/>
                  </a:cubicBezTo>
                  <a:cubicBezTo>
                    <a:pt x="3467" y="12351"/>
                    <a:pt x="3939" y="12697"/>
                    <a:pt x="4506" y="12697"/>
                  </a:cubicBezTo>
                  <a:cubicBezTo>
                    <a:pt x="5042" y="12697"/>
                    <a:pt x="5514" y="12351"/>
                    <a:pt x="5672" y="11847"/>
                  </a:cubicBezTo>
                  <a:cubicBezTo>
                    <a:pt x="6176" y="11689"/>
                    <a:pt x="6554" y="11216"/>
                    <a:pt x="6554" y="10681"/>
                  </a:cubicBezTo>
                  <a:lnTo>
                    <a:pt x="6554" y="8854"/>
                  </a:lnTo>
                  <a:cubicBezTo>
                    <a:pt x="6554" y="8728"/>
                    <a:pt x="6617" y="8570"/>
                    <a:pt x="6712" y="8507"/>
                  </a:cubicBezTo>
                  <a:cubicBezTo>
                    <a:pt x="8318" y="7593"/>
                    <a:pt x="9263" y="5735"/>
                    <a:pt x="8948" y="3750"/>
                  </a:cubicBezTo>
                  <a:cubicBezTo>
                    <a:pt x="8602" y="1702"/>
                    <a:pt x="6806"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39" name="Google Shape;339;p37"/>
            <p:cNvSpPr/>
            <p:nvPr/>
          </p:nvSpPr>
          <p:spPr>
            <a:xfrm>
              <a:off x="-38235750" y="1989125"/>
              <a:ext cx="84300" cy="83525"/>
            </a:xfrm>
            <a:custGeom>
              <a:avLst/>
              <a:gdLst/>
              <a:ahLst/>
              <a:cxnLst/>
              <a:rect l="l" t="t" r="r" b="b"/>
              <a:pathLst>
                <a:path w="3372" h="3341" extrusionOk="0">
                  <a:moveTo>
                    <a:pt x="2931" y="1"/>
                  </a:moveTo>
                  <a:cubicBezTo>
                    <a:pt x="1355" y="1"/>
                    <a:pt x="64" y="1293"/>
                    <a:pt x="1" y="2899"/>
                  </a:cubicBezTo>
                  <a:cubicBezTo>
                    <a:pt x="1" y="3120"/>
                    <a:pt x="158" y="3340"/>
                    <a:pt x="410" y="3340"/>
                  </a:cubicBezTo>
                  <a:cubicBezTo>
                    <a:pt x="631" y="3340"/>
                    <a:pt x="851" y="3120"/>
                    <a:pt x="851" y="2899"/>
                  </a:cubicBezTo>
                  <a:cubicBezTo>
                    <a:pt x="883" y="1765"/>
                    <a:pt x="1796" y="820"/>
                    <a:pt x="2931" y="820"/>
                  </a:cubicBezTo>
                  <a:cubicBezTo>
                    <a:pt x="3151" y="820"/>
                    <a:pt x="3372" y="631"/>
                    <a:pt x="3372" y="379"/>
                  </a:cubicBezTo>
                  <a:cubicBezTo>
                    <a:pt x="3372" y="190"/>
                    <a:pt x="3151"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grpSp>
        <p:nvGrpSpPr>
          <p:cNvPr id="350" name="Google Shape;350;p37"/>
          <p:cNvGrpSpPr/>
          <p:nvPr/>
        </p:nvGrpSpPr>
        <p:grpSpPr>
          <a:xfrm>
            <a:off x="2384072" y="2134225"/>
            <a:ext cx="371762" cy="353443"/>
            <a:chOff x="4038693" y="1874811"/>
            <a:chExt cx="403957" cy="384052"/>
          </a:xfrm>
        </p:grpSpPr>
        <p:sp>
          <p:nvSpPr>
            <p:cNvPr id="351" name="Google Shape;351;p37"/>
            <p:cNvSpPr/>
            <p:nvPr/>
          </p:nvSpPr>
          <p:spPr>
            <a:xfrm>
              <a:off x="4038693" y="1874811"/>
              <a:ext cx="403957" cy="384052"/>
            </a:xfrm>
            <a:custGeom>
              <a:avLst/>
              <a:gdLst/>
              <a:ahLst/>
              <a:cxnLst/>
              <a:rect l="l" t="t" r="r" b="b"/>
              <a:pathLst>
                <a:path w="20050" h="19062" extrusionOk="0">
                  <a:moveTo>
                    <a:pt x="11635" y="3388"/>
                  </a:moveTo>
                  <a:cubicBezTo>
                    <a:pt x="13275" y="3388"/>
                    <a:pt x="14608" y="4722"/>
                    <a:pt x="14608" y="6361"/>
                  </a:cubicBezTo>
                  <a:cubicBezTo>
                    <a:pt x="14608" y="8006"/>
                    <a:pt x="13266" y="9334"/>
                    <a:pt x="11635" y="9334"/>
                  </a:cubicBezTo>
                  <a:cubicBezTo>
                    <a:pt x="9997" y="9334"/>
                    <a:pt x="8664" y="8000"/>
                    <a:pt x="8664" y="6361"/>
                  </a:cubicBezTo>
                  <a:cubicBezTo>
                    <a:pt x="8664" y="4722"/>
                    <a:pt x="9997" y="3388"/>
                    <a:pt x="11635" y="3388"/>
                  </a:cubicBezTo>
                  <a:close/>
                  <a:moveTo>
                    <a:pt x="9415" y="1117"/>
                  </a:moveTo>
                  <a:lnTo>
                    <a:pt x="9415" y="2930"/>
                  </a:lnTo>
                  <a:cubicBezTo>
                    <a:pt x="8291" y="3659"/>
                    <a:pt x="7546" y="4925"/>
                    <a:pt x="7546" y="6361"/>
                  </a:cubicBezTo>
                  <a:cubicBezTo>
                    <a:pt x="7546" y="8205"/>
                    <a:pt x="8773" y="9767"/>
                    <a:pt x="10453" y="10275"/>
                  </a:cubicBezTo>
                  <a:lnTo>
                    <a:pt x="11029" y="11208"/>
                  </a:lnTo>
                  <a:lnTo>
                    <a:pt x="4486" y="11208"/>
                  </a:lnTo>
                  <a:cubicBezTo>
                    <a:pt x="6151" y="8516"/>
                    <a:pt x="6101" y="8655"/>
                    <a:pt x="6101" y="8437"/>
                  </a:cubicBezTo>
                  <a:lnTo>
                    <a:pt x="6101" y="1117"/>
                  </a:lnTo>
                  <a:close/>
                  <a:moveTo>
                    <a:pt x="14893" y="8830"/>
                  </a:moveTo>
                  <a:lnTo>
                    <a:pt x="18607" y="12544"/>
                  </a:lnTo>
                  <a:cubicBezTo>
                    <a:pt x="18824" y="12759"/>
                    <a:pt x="18824" y="13109"/>
                    <a:pt x="18607" y="13325"/>
                  </a:cubicBezTo>
                  <a:cubicBezTo>
                    <a:pt x="18500" y="13433"/>
                    <a:pt x="18358" y="13487"/>
                    <a:pt x="18217" y="13487"/>
                  </a:cubicBezTo>
                  <a:cubicBezTo>
                    <a:pt x="18076" y="13487"/>
                    <a:pt x="17935" y="13433"/>
                    <a:pt x="17827" y="13325"/>
                  </a:cubicBezTo>
                  <a:lnTo>
                    <a:pt x="14106" y="9619"/>
                  </a:lnTo>
                  <a:cubicBezTo>
                    <a:pt x="14402" y="9392"/>
                    <a:pt x="14668" y="9127"/>
                    <a:pt x="14893" y="8830"/>
                  </a:cubicBezTo>
                  <a:close/>
                  <a:moveTo>
                    <a:pt x="11721" y="12326"/>
                  </a:moveTo>
                  <a:lnTo>
                    <a:pt x="13263" y="14820"/>
                  </a:lnTo>
                  <a:cubicBezTo>
                    <a:pt x="14104" y="16183"/>
                    <a:pt x="13131" y="17945"/>
                    <a:pt x="11517" y="17945"/>
                  </a:cubicBezTo>
                  <a:lnTo>
                    <a:pt x="3994" y="17945"/>
                  </a:lnTo>
                  <a:cubicBezTo>
                    <a:pt x="2389" y="17945"/>
                    <a:pt x="1408" y="16184"/>
                    <a:pt x="2253" y="14820"/>
                  </a:cubicBezTo>
                  <a:lnTo>
                    <a:pt x="3795" y="12326"/>
                  </a:lnTo>
                  <a:close/>
                  <a:moveTo>
                    <a:pt x="4798" y="0"/>
                  </a:moveTo>
                  <a:cubicBezTo>
                    <a:pt x="4489" y="0"/>
                    <a:pt x="4239" y="250"/>
                    <a:pt x="4239" y="558"/>
                  </a:cubicBezTo>
                  <a:cubicBezTo>
                    <a:pt x="4239" y="867"/>
                    <a:pt x="4489" y="1117"/>
                    <a:pt x="4798" y="1117"/>
                  </a:cubicBezTo>
                  <a:lnTo>
                    <a:pt x="4985" y="1117"/>
                  </a:lnTo>
                  <a:lnTo>
                    <a:pt x="4985" y="8278"/>
                  </a:lnTo>
                  <a:cubicBezTo>
                    <a:pt x="4811" y="8558"/>
                    <a:pt x="1304" y="14231"/>
                    <a:pt x="1304" y="14233"/>
                  </a:cubicBezTo>
                  <a:cubicBezTo>
                    <a:pt x="1" y="16338"/>
                    <a:pt x="1509" y="19061"/>
                    <a:pt x="3998" y="19061"/>
                  </a:cubicBezTo>
                  <a:lnTo>
                    <a:pt x="11522" y="19061"/>
                  </a:lnTo>
                  <a:cubicBezTo>
                    <a:pt x="14003" y="19061"/>
                    <a:pt x="15517" y="16341"/>
                    <a:pt x="14212" y="14233"/>
                  </a:cubicBezTo>
                  <a:lnTo>
                    <a:pt x="11870" y="10444"/>
                  </a:lnTo>
                  <a:cubicBezTo>
                    <a:pt x="12287" y="10420"/>
                    <a:pt x="12699" y="10332"/>
                    <a:pt x="13089" y="10182"/>
                  </a:cubicBezTo>
                  <a:lnTo>
                    <a:pt x="17038" y="14117"/>
                  </a:lnTo>
                  <a:cubicBezTo>
                    <a:pt x="17364" y="14442"/>
                    <a:pt x="17791" y="14605"/>
                    <a:pt x="18218" y="14605"/>
                  </a:cubicBezTo>
                  <a:cubicBezTo>
                    <a:pt x="18645" y="14605"/>
                    <a:pt x="19073" y="14441"/>
                    <a:pt x="19399" y="14114"/>
                  </a:cubicBezTo>
                  <a:cubicBezTo>
                    <a:pt x="20049" y="13461"/>
                    <a:pt x="20049" y="12405"/>
                    <a:pt x="19396" y="11753"/>
                  </a:cubicBezTo>
                  <a:lnTo>
                    <a:pt x="15457" y="7815"/>
                  </a:lnTo>
                  <a:cubicBezTo>
                    <a:pt x="15635" y="7350"/>
                    <a:pt x="15724" y="6859"/>
                    <a:pt x="15724" y="6361"/>
                  </a:cubicBezTo>
                  <a:cubicBezTo>
                    <a:pt x="15724" y="4106"/>
                    <a:pt x="13891" y="2272"/>
                    <a:pt x="11635" y="2272"/>
                  </a:cubicBezTo>
                  <a:cubicBezTo>
                    <a:pt x="11262" y="2272"/>
                    <a:pt x="10890" y="2323"/>
                    <a:pt x="10531" y="2423"/>
                  </a:cubicBezTo>
                  <a:lnTo>
                    <a:pt x="10531" y="1117"/>
                  </a:lnTo>
                  <a:lnTo>
                    <a:pt x="10718" y="1117"/>
                  </a:lnTo>
                  <a:cubicBezTo>
                    <a:pt x="11026" y="1117"/>
                    <a:pt x="11277" y="867"/>
                    <a:pt x="11277" y="558"/>
                  </a:cubicBezTo>
                  <a:cubicBezTo>
                    <a:pt x="11277" y="250"/>
                    <a:pt x="11026" y="0"/>
                    <a:pt x="10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52" name="Google Shape;352;p37"/>
            <p:cNvSpPr/>
            <p:nvPr/>
          </p:nvSpPr>
          <p:spPr>
            <a:xfrm>
              <a:off x="4220263" y="2145593"/>
              <a:ext cx="26333" cy="22545"/>
            </a:xfrm>
            <a:custGeom>
              <a:avLst/>
              <a:gdLst/>
              <a:ahLst/>
              <a:cxnLst/>
              <a:rect l="l" t="t" r="r" b="b"/>
              <a:pathLst>
                <a:path w="1307" h="1119" extrusionOk="0">
                  <a:moveTo>
                    <a:pt x="743" y="1"/>
                  </a:moveTo>
                  <a:cubicBezTo>
                    <a:pt x="606" y="1"/>
                    <a:pt x="467" y="51"/>
                    <a:pt x="353" y="165"/>
                  </a:cubicBezTo>
                  <a:cubicBezTo>
                    <a:pt x="0" y="516"/>
                    <a:pt x="250" y="1118"/>
                    <a:pt x="748" y="1118"/>
                  </a:cubicBezTo>
                  <a:cubicBezTo>
                    <a:pt x="1056" y="1118"/>
                    <a:pt x="1307" y="869"/>
                    <a:pt x="1305" y="559"/>
                  </a:cubicBezTo>
                  <a:lnTo>
                    <a:pt x="1305" y="559"/>
                  </a:lnTo>
                  <a:lnTo>
                    <a:pt x="1307" y="561"/>
                  </a:lnTo>
                  <a:cubicBezTo>
                    <a:pt x="1307" y="224"/>
                    <a:pt x="1031" y="1"/>
                    <a:pt x="7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53" name="Google Shape;353;p37"/>
            <p:cNvSpPr/>
            <p:nvPr/>
          </p:nvSpPr>
          <p:spPr>
            <a:xfrm>
              <a:off x="4132158" y="2146379"/>
              <a:ext cx="69428" cy="66769"/>
            </a:xfrm>
            <a:custGeom>
              <a:avLst/>
              <a:gdLst/>
              <a:ahLst/>
              <a:cxnLst/>
              <a:rect l="l" t="t" r="r" b="b"/>
              <a:pathLst>
                <a:path w="3446" h="3314" extrusionOk="0">
                  <a:moveTo>
                    <a:pt x="1784" y="1116"/>
                  </a:moveTo>
                  <a:cubicBezTo>
                    <a:pt x="2061" y="1116"/>
                    <a:pt x="2328" y="1332"/>
                    <a:pt x="2328" y="1658"/>
                  </a:cubicBezTo>
                  <a:cubicBezTo>
                    <a:pt x="2328" y="1955"/>
                    <a:pt x="2085" y="2196"/>
                    <a:pt x="1788" y="2197"/>
                  </a:cubicBezTo>
                  <a:cubicBezTo>
                    <a:pt x="1307" y="2197"/>
                    <a:pt x="1066" y="1616"/>
                    <a:pt x="1407" y="1275"/>
                  </a:cubicBezTo>
                  <a:cubicBezTo>
                    <a:pt x="1517" y="1166"/>
                    <a:pt x="1651" y="1116"/>
                    <a:pt x="1784" y="1116"/>
                  </a:cubicBezTo>
                  <a:close/>
                  <a:moveTo>
                    <a:pt x="1788" y="0"/>
                  </a:moveTo>
                  <a:cubicBezTo>
                    <a:pt x="1118" y="0"/>
                    <a:pt x="513" y="404"/>
                    <a:pt x="256" y="1023"/>
                  </a:cubicBezTo>
                  <a:cubicBezTo>
                    <a:pt x="1" y="1641"/>
                    <a:pt x="143" y="2354"/>
                    <a:pt x="616" y="2828"/>
                  </a:cubicBezTo>
                  <a:cubicBezTo>
                    <a:pt x="933" y="3146"/>
                    <a:pt x="1357" y="3314"/>
                    <a:pt x="1788" y="3314"/>
                  </a:cubicBezTo>
                  <a:cubicBezTo>
                    <a:pt x="2002" y="3314"/>
                    <a:pt x="2217" y="3273"/>
                    <a:pt x="2422" y="3188"/>
                  </a:cubicBezTo>
                  <a:cubicBezTo>
                    <a:pt x="3040" y="2931"/>
                    <a:pt x="3444" y="2327"/>
                    <a:pt x="3445" y="1658"/>
                  </a:cubicBezTo>
                  <a:cubicBezTo>
                    <a:pt x="3444" y="743"/>
                    <a:pt x="2703" y="2"/>
                    <a:pt x="1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grpSp>
        <p:nvGrpSpPr>
          <p:cNvPr id="429" name="Google Shape;429;p40"/>
          <p:cNvGrpSpPr/>
          <p:nvPr/>
        </p:nvGrpSpPr>
        <p:grpSpPr>
          <a:xfrm rot="5400000" flipH="1">
            <a:off x="242681" y="-85844"/>
            <a:ext cx="1149125" cy="1516675"/>
            <a:chOff x="110725" y="630950"/>
            <a:chExt cx="1149125" cy="1516675"/>
          </a:xfrm>
        </p:grpSpPr>
        <p:sp>
          <p:nvSpPr>
            <p:cNvPr id="430" name="Google Shape;430;p40"/>
            <p:cNvSpPr/>
            <p:nvPr/>
          </p:nvSpPr>
          <p:spPr>
            <a:xfrm>
              <a:off x="905850" y="630950"/>
              <a:ext cx="354000" cy="3540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431" name="Google Shape;431;p40"/>
            <p:cNvSpPr/>
            <p:nvPr/>
          </p:nvSpPr>
          <p:spPr>
            <a:xfrm>
              <a:off x="1001250" y="1307688"/>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432" name="Google Shape;432;p40"/>
            <p:cNvSpPr/>
            <p:nvPr/>
          </p:nvSpPr>
          <p:spPr>
            <a:xfrm>
              <a:off x="905850" y="1793625"/>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433" name="Google Shape;433;p40"/>
            <p:cNvSpPr/>
            <p:nvPr/>
          </p:nvSpPr>
          <p:spPr>
            <a:xfrm>
              <a:off x="473300" y="1905825"/>
              <a:ext cx="241800" cy="2418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434" name="Google Shape;434;p40"/>
            <p:cNvSpPr/>
            <p:nvPr/>
          </p:nvSpPr>
          <p:spPr>
            <a:xfrm>
              <a:off x="414700" y="1615313"/>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435" name="Google Shape;435;p40"/>
            <p:cNvSpPr/>
            <p:nvPr/>
          </p:nvSpPr>
          <p:spPr>
            <a:xfrm>
              <a:off x="110725" y="1982938"/>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grpSp>
        <p:nvGrpSpPr>
          <p:cNvPr id="436" name="Google Shape;436;p40"/>
          <p:cNvGrpSpPr/>
          <p:nvPr/>
        </p:nvGrpSpPr>
        <p:grpSpPr>
          <a:xfrm rot="-5400000">
            <a:off x="7680581" y="-26969"/>
            <a:ext cx="1149125" cy="1516675"/>
            <a:chOff x="110725" y="630950"/>
            <a:chExt cx="1149125" cy="1516675"/>
          </a:xfrm>
        </p:grpSpPr>
        <p:sp>
          <p:nvSpPr>
            <p:cNvPr id="437" name="Google Shape;437;p40"/>
            <p:cNvSpPr/>
            <p:nvPr/>
          </p:nvSpPr>
          <p:spPr>
            <a:xfrm>
              <a:off x="905850" y="630950"/>
              <a:ext cx="354000" cy="3540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438" name="Google Shape;438;p40"/>
            <p:cNvSpPr/>
            <p:nvPr/>
          </p:nvSpPr>
          <p:spPr>
            <a:xfrm>
              <a:off x="1001250" y="1307688"/>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439" name="Google Shape;439;p40"/>
            <p:cNvSpPr/>
            <p:nvPr/>
          </p:nvSpPr>
          <p:spPr>
            <a:xfrm>
              <a:off x="905850" y="1793625"/>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440" name="Google Shape;440;p40"/>
            <p:cNvSpPr/>
            <p:nvPr/>
          </p:nvSpPr>
          <p:spPr>
            <a:xfrm>
              <a:off x="473300" y="1905825"/>
              <a:ext cx="241800" cy="2418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441" name="Google Shape;441;p40"/>
            <p:cNvSpPr/>
            <p:nvPr/>
          </p:nvSpPr>
          <p:spPr>
            <a:xfrm>
              <a:off x="414700" y="1615313"/>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442" name="Google Shape;442;p40"/>
            <p:cNvSpPr/>
            <p:nvPr/>
          </p:nvSpPr>
          <p:spPr>
            <a:xfrm>
              <a:off x="110725" y="1982938"/>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sp>
        <p:nvSpPr>
          <p:cNvPr id="10" name="Google Shape;903;p57">
            <a:extLst>
              <a:ext uri="{FF2B5EF4-FFF2-40B4-BE49-F238E27FC236}">
                <a16:creationId xmlns:a16="http://schemas.microsoft.com/office/drawing/2014/main" id="{B5EA05FF-7F4E-F30C-FA9E-5261D2E7E702}"/>
              </a:ext>
            </a:extLst>
          </p:cNvPr>
          <p:cNvSpPr txBox="1">
            <a:spLocks noGrp="1"/>
          </p:cNvSpPr>
          <p:nvPr>
            <p:ph type="title"/>
          </p:nvPr>
        </p:nvSpPr>
        <p:spPr>
          <a:xfrm>
            <a:off x="1969312" y="1709025"/>
            <a:ext cx="5205375" cy="17254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latin typeface="+mj-lt"/>
              </a:rPr>
              <a:t>THANK YOU!</a:t>
            </a:r>
            <a:endParaRPr sz="3200">
              <a:latin typeface="+mj-l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solidFill>
                  <a:schemeClr val="tx1"/>
                </a:solidFill>
                <a:latin typeface="+mj-lt"/>
              </a:rPr>
              <a:t>RESOURCES</a:t>
            </a:r>
            <a:endParaRPr sz="3200">
              <a:solidFill>
                <a:schemeClr val="tx1"/>
              </a:solidFill>
              <a:latin typeface="+mj-lt"/>
            </a:endParaRPr>
          </a:p>
        </p:txBody>
      </p:sp>
      <p:sp>
        <p:nvSpPr>
          <p:cNvPr id="427" name="Google Shape;427;p40"/>
          <p:cNvSpPr txBox="1">
            <a:spLocks noGrp="1"/>
          </p:cNvSpPr>
          <p:nvPr>
            <p:ph type="body" idx="1"/>
          </p:nvPr>
        </p:nvSpPr>
        <p:spPr>
          <a:xfrm>
            <a:off x="300706" y="1216450"/>
            <a:ext cx="8358775" cy="1660200"/>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Clr>
                <a:schemeClr val="lt1"/>
              </a:buClr>
              <a:buSzPts val="1400"/>
              <a:buNone/>
            </a:pPr>
            <a:r>
              <a:rPr lang="en-US" err="1">
                <a:solidFill>
                  <a:schemeClr val="lt1"/>
                </a:solidFill>
                <a:latin typeface="+mj-lt"/>
              </a:rPr>
              <a:t>Wikidoc</a:t>
            </a:r>
            <a:r>
              <a:rPr lang="en-US">
                <a:solidFill>
                  <a:schemeClr val="lt1"/>
                </a:solidFill>
                <a:latin typeface="+mj-lt"/>
              </a:rPr>
              <a:t> - </a:t>
            </a:r>
            <a:r>
              <a:rPr lang="en-US">
                <a:solidFill>
                  <a:schemeClr val="lt1"/>
                </a:solidFill>
                <a:latin typeface="+mj-lt"/>
                <a:hlinkClick r:id="rId3"/>
              </a:rPr>
              <a:t>https://</a:t>
            </a:r>
            <a:r>
              <a:rPr lang="en-US" err="1">
                <a:solidFill>
                  <a:schemeClr val="lt1"/>
                </a:solidFill>
                <a:latin typeface="+mj-lt"/>
                <a:hlinkClick r:id="rId3"/>
              </a:rPr>
              <a:t>huggingface.co</a:t>
            </a:r>
            <a:r>
              <a:rPr lang="en-US">
                <a:solidFill>
                  <a:schemeClr val="lt1"/>
                </a:solidFill>
                <a:latin typeface="+mj-lt"/>
                <a:hlinkClick r:id="rId3"/>
              </a:rPr>
              <a:t>/datasets/</a:t>
            </a:r>
            <a:r>
              <a:rPr lang="en-US" err="1">
                <a:solidFill>
                  <a:schemeClr val="lt1"/>
                </a:solidFill>
                <a:latin typeface="+mj-lt"/>
                <a:hlinkClick r:id="rId3"/>
              </a:rPr>
              <a:t>medalpaca</a:t>
            </a:r>
            <a:r>
              <a:rPr lang="en-US">
                <a:solidFill>
                  <a:schemeClr val="lt1"/>
                </a:solidFill>
                <a:latin typeface="+mj-lt"/>
                <a:hlinkClick r:id="rId3"/>
              </a:rPr>
              <a:t>/</a:t>
            </a:r>
            <a:r>
              <a:rPr lang="en-US" err="1">
                <a:solidFill>
                  <a:schemeClr val="lt1"/>
                </a:solidFill>
                <a:latin typeface="+mj-lt"/>
                <a:hlinkClick r:id="rId3"/>
              </a:rPr>
              <a:t>medical_meadow_wikidoc</a:t>
            </a:r>
            <a:endParaRPr>
              <a:solidFill>
                <a:schemeClr val="lt1"/>
              </a:solidFill>
              <a:latin typeface="+mj-lt"/>
            </a:endParaRPr>
          </a:p>
          <a:p>
            <a:pPr marL="139700" lvl="0" indent="0" algn="l" rtl="0">
              <a:spcBef>
                <a:spcPts val="0"/>
              </a:spcBef>
              <a:spcAft>
                <a:spcPts val="0"/>
              </a:spcAft>
              <a:buClr>
                <a:schemeClr val="lt1"/>
              </a:buClr>
              <a:buSzPts val="1400"/>
              <a:buNone/>
            </a:pPr>
            <a:r>
              <a:rPr lang="en-US" err="1">
                <a:solidFill>
                  <a:schemeClr val="lt1"/>
                </a:solidFill>
                <a:latin typeface="+mj-lt"/>
              </a:rPr>
              <a:t>WikiPatient</a:t>
            </a:r>
            <a:r>
              <a:rPr lang="en-US">
                <a:solidFill>
                  <a:schemeClr val="lt1"/>
                </a:solidFill>
                <a:latin typeface="+mj-lt"/>
              </a:rPr>
              <a:t> - </a:t>
            </a:r>
            <a:r>
              <a:rPr lang="en-US">
                <a:solidFill>
                  <a:schemeClr val="lt1"/>
                </a:solidFill>
                <a:latin typeface="+mj-lt"/>
                <a:hlinkClick r:id="rId4"/>
              </a:rPr>
              <a:t>https://</a:t>
            </a:r>
            <a:r>
              <a:rPr lang="en-US" err="1">
                <a:solidFill>
                  <a:schemeClr val="lt1"/>
                </a:solidFill>
                <a:latin typeface="+mj-lt"/>
                <a:hlinkClick r:id="rId4"/>
              </a:rPr>
              <a:t>huggingface.co</a:t>
            </a:r>
            <a:r>
              <a:rPr lang="en-US">
                <a:solidFill>
                  <a:schemeClr val="lt1"/>
                </a:solidFill>
                <a:latin typeface="+mj-lt"/>
                <a:hlinkClick r:id="rId4"/>
              </a:rPr>
              <a:t>/datasets/</a:t>
            </a:r>
            <a:r>
              <a:rPr lang="en-US" err="1">
                <a:solidFill>
                  <a:schemeClr val="lt1"/>
                </a:solidFill>
                <a:latin typeface="+mj-lt"/>
                <a:hlinkClick r:id="rId4"/>
              </a:rPr>
              <a:t>medalpaca</a:t>
            </a:r>
            <a:r>
              <a:rPr lang="en-US">
                <a:solidFill>
                  <a:schemeClr val="lt1"/>
                </a:solidFill>
                <a:latin typeface="+mj-lt"/>
                <a:hlinkClick r:id="rId4"/>
              </a:rPr>
              <a:t>/</a:t>
            </a:r>
            <a:r>
              <a:rPr lang="en-US" err="1">
                <a:solidFill>
                  <a:schemeClr val="lt1"/>
                </a:solidFill>
                <a:latin typeface="+mj-lt"/>
                <a:hlinkClick r:id="rId4"/>
              </a:rPr>
              <a:t>medical_meadow_wikidoc_patient_information</a:t>
            </a:r>
            <a:endParaRPr>
              <a:solidFill>
                <a:schemeClr val="lt1"/>
              </a:solidFill>
              <a:latin typeface="+mj-lt"/>
            </a:endParaRPr>
          </a:p>
          <a:p>
            <a:pPr marL="139700" lvl="0" indent="0" algn="l" rtl="0">
              <a:spcBef>
                <a:spcPts val="0"/>
              </a:spcBef>
              <a:spcAft>
                <a:spcPts val="0"/>
              </a:spcAft>
              <a:buClr>
                <a:schemeClr val="lt1"/>
              </a:buClr>
              <a:buSzPts val="1400"/>
              <a:buNone/>
            </a:pPr>
            <a:r>
              <a:rPr lang="en-US">
                <a:solidFill>
                  <a:schemeClr val="lt1"/>
                </a:solidFill>
                <a:latin typeface="+mj-lt"/>
              </a:rPr>
              <a:t>Vicuna - </a:t>
            </a:r>
            <a:r>
              <a:rPr lang="en-US">
                <a:solidFill>
                  <a:schemeClr val="lt1"/>
                </a:solidFill>
                <a:latin typeface="+mj-lt"/>
                <a:hlinkClick r:id="rId5"/>
              </a:rPr>
              <a:t>https://</a:t>
            </a:r>
            <a:r>
              <a:rPr lang="en-US" err="1">
                <a:solidFill>
                  <a:schemeClr val="lt1"/>
                </a:solidFill>
                <a:latin typeface="+mj-lt"/>
                <a:hlinkClick r:id="rId5"/>
              </a:rPr>
              <a:t>huggingface.co</a:t>
            </a:r>
            <a:r>
              <a:rPr lang="en-US">
                <a:solidFill>
                  <a:schemeClr val="lt1"/>
                </a:solidFill>
                <a:latin typeface="+mj-lt"/>
                <a:hlinkClick r:id="rId5"/>
              </a:rPr>
              <a:t>/</a:t>
            </a:r>
            <a:r>
              <a:rPr lang="en-US" err="1">
                <a:solidFill>
                  <a:schemeClr val="lt1"/>
                </a:solidFill>
                <a:latin typeface="+mj-lt"/>
                <a:hlinkClick r:id="rId5"/>
              </a:rPr>
              <a:t>lmsys</a:t>
            </a:r>
            <a:r>
              <a:rPr lang="en-US">
                <a:solidFill>
                  <a:schemeClr val="lt1"/>
                </a:solidFill>
                <a:latin typeface="+mj-lt"/>
                <a:hlinkClick r:id="rId5"/>
              </a:rPr>
              <a:t>/vicuna-13b-delta-v0</a:t>
            </a:r>
            <a:endParaRPr>
              <a:solidFill>
                <a:schemeClr val="lt1"/>
              </a:solidFill>
              <a:latin typeface="+mj-lt"/>
            </a:endParaRPr>
          </a:p>
          <a:p>
            <a:pPr marL="139700" lvl="0" indent="0" algn="l" rtl="0">
              <a:spcBef>
                <a:spcPts val="0"/>
              </a:spcBef>
              <a:spcAft>
                <a:spcPts val="0"/>
              </a:spcAft>
              <a:buClr>
                <a:schemeClr val="lt1"/>
              </a:buClr>
              <a:buSzPts val="1400"/>
              <a:buNone/>
            </a:pPr>
            <a:r>
              <a:rPr lang="en-US" err="1">
                <a:solidFill>
                  <a:schemeClr val="lt1"/>
                </a:solidFill>
                <a:latin typeface="+mj-lt"/>
              </a:rPr>
              <a:t>LangChain</a:t>
            </a:r>
            <a:r>
              <a:rPr lang="en-US">
                <a:solidFill>
                  <a:schemeClr val="lt1"/>
                </a:solidFill>
                <a:latin typeface="+mj-lt"/>
              </a:rPr>
              <a:t> - </a:t>
            </a:r>
            <a:r>
              <a:rPr lang="en-US">
                <a:solidFill>
                  <a:schemeClr val="lt1"/>
                </a:solidFill>
                <a:latin typeface="+mj-lt"/>
                <a:hlinkClick r:id="rId6"/>
              </a:rPr>
              <a:t>https://</a:t>
            </a:r>
            <a:r>
              <a:rPr lang="en-US" err="1">
                <a:solidFill>
                  <a:schemeClr val="lt1"/>
                </a:solidFill>
                <a:latin typeface="+mj-lt"/>
                <a:hlinkClick r:id="rId6"/>
              </a:rPr>
              <a:t>github.com</a:t>
            </a:r>
            <a:r>
              <a:rPr lang="en-US">
                <a:solidFill>
                  <a:schemeClr val="lt1"/>
                </a:solidFill>
                <a:latin typeface="+mj-lt"/>
                <a:hlinkClick r:id="rId6"/>
              </a:rPr>
              <a:t>/hwchase17/</a:t>
            </a:r>
            <a:r>
              <a:rPr lang="en-US" err="1">
                <a:solidFill>
                  <a:schemeClr val="lt1"/>
                </a:solidFill>
                <a:latin typeface="+mj-lt"/>
                <a:hlinkClick r:id="rId6"/>
              </a:rPr>
              <a:t>langchain</a:t>
            </a:r>
            <a:endParaRPr>
              <a:solidFill>
                <a:schemeClr val="lt1"/>
              </a:solidFill>
              <a:latin typeface="+mj-lt"/>
            </a:endParaRPr>
          </a:p>
          <a:p>
            <a:pPr marL="139700" lvl="0" indent="0" algn="l" rtl="0">
              <a:spcBef>
                <a:spcPts val="0"/>
              </a:spcBef>
              <a:spcAft>
                <a:spcPts val="0"/>
              </a:spcAft>
              <a:buClr>
                <a:schemeClr val="lt1"/>
              </a:buClr>
              <a:buSzPts val="1400"/>
              <a:buNone/>
            </a:pPr>
            <a:r>
              <a:rPr lang="en-US">
                <a:solidFill>
                  <a:schemeClr val="lt1"/>
                </a:solidFill>
                <a:latin typeface="+mj-lt"/>
              </a:rPr>
              <a:t>Llama - </a:t>
            </a:r>
            <a:r>
              <a:rPr lang="en-US">
                <a:solidFill>
                  <a:schemeClr val="lt1"/>
                </a:solidFill>
                <a:latin typeface="+mj-lt"/>
                <a:hlinkClick r:id="rId7"/>
              </a:rPr>
              <a:t>https://huggingface.co/docs/transformers/main/model_doc/llama</a:t>
            </a:r>
            <a:endParaRPr>
              <a:solidFill>
                <a:schemeClr val="lt1"/>
              </a:solidFill>
              <a:latin typeface="+mj-lt"/>
            </a:endParaRPr>
          </a:p>
        </p:txBody>
      </p:sp>
      <p:pic>
        <p:nvPicPr>
          <p:cNvPr id="428" name="Google Shape;428;p40"/>
          <p:cNvPicPr preferRelativeResize="0">
            <a:picLocks noGrp="1"/>
          </p:cNvPicPr>
          <p:nvPr>
            <p:ph type="pic" idx="2"/>
          </p:nvPr>
        </p:nvPicPr>
        <p:blipFill rotWithShape="1">
          <a:blip r:embed="rId8">
            <a:alphaModFix amt="85000"/>
          </a:blip>
          <a:srcRect t="29663" b="29663"/>
          <a:stretch/>
        </p:blipFill>
        <p:spPr>
          <a:xfrm>
            <a:off x="300706" y="3075375"/>
            <a:ext cx="8358775" cy="1859999"/>
          </a:xfrm>
          <a:prstGeom prst="rect">
            <a:avLst/>
          </a:prstGeom>
        </p:spPr>
      </p:pic>
      <p:grpSp>
        <p:nvGrpSpPr>
          <p:cNvPr id="429" name="Google Shape;429;p40"/>
          <p:cNvGrpSpPr/>
          <p:nvPr/>
        </p:nvGrpSpPr>
        <p:grpSpPr>
          <a:xfrm rot="5400000" flipH="1">
            <a:off x="242681" y="-85844"/>
            <a:ext cx="1149125" cy="1516675"/>
            <a:chOff x="110725" y="630950"/>
            <a:chExt cx="1149125" cy="1516675"/>
          </a:xfrm>
        </p:grpSpPr>
        <p:sp>
          <p:nvSpPr>
            <p:cNvPr id="430" name="Google Shape;430;p40"/>
            <p:cNvSpPr/>
            <p:nvPr/>
          </p:nvSpPr>
          <p:spPr>
            <a:xfrm>
              <a:off x="905850" y="630950"/>
              <a:ext cx="354000" cy="3540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431" name="Google Shape;431;p40"/>
            <p:cNvSpPr/>
            <p:nvPr/>
          </p:nvSpPr>
          <p:spPr>
            <a:xfrm>
              <a:off x="1001250" y="1307688"/>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432" name="Google Shape;432;p40"/>
            <p:cNvSpPr/>
            <p:nvPr/>
          </p:nvSpPr>
          <p:spPr>
            <a:xfrm>
              <a:off x="905850" y="1793625"/>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433" name="Google Shape;433;p40"/>
            <p:cNvSpPr/>
            <p:nvPr/>
          </p:nvSpPr>
          <p:spPr>
            <a:xfrm>
              <a:off x="473300" y="1905825"/>
              <a:ext cx="241800" cy="2418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434" name="Google Shape;434;p40"/>
            <p:cNvSpPr/>
            <p:nvPr/>
          </p:nvSpPr>
          <p:spPr>
            <a:xfrm>
              <a:off x="414700" y="1615313"/>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435" name="Google Shape;435;p40"/>
            <p:cNvSpPr/>
            <p:nvPr/>
          </p:nvSpPr>
          <p:spPr>
            <a:xfrm>
              <a:off x="110725" y="1982938"/>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grpSp>
        <p:nvGrpSpPr>
          <p:cNvPr id="436" name="Google Shape;436;p40"/>
          <p:cNvGrpSpPr/>
          <p:nvPr/>
        </p:nvGrpSpPr>
        <p:grpSpPr>
          <a:xfrm rot="-5400000">
            <a:off x="7680581" y="-26969"/>
            <a:ext cx="1149125" cy="1516675"/>
            <a:chOff x="110725" y="630950"/>
            <a:chExt cx="1149125" cy="1516675"/>
          </a:xfrm>
        </p:grpSpPr>
        <p:sp>
          <p:nvSpPr>
            <p:cNvPr id="437" name="Google Shape;437;p40"/>
            <p:cNvSpPr/>
            <p:nvPr/>
          </p:nvSpPr>
          <p:spPr>
            <a:xfrm>
              <a:off x="905850" y="630950"/>
              <a:ext cx="354000" cy="3540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438" name="Google Shape;438;p40"/>
            <p:cNvSpPr/>
            <p:nvPr/>
          </p:nvSpPr>
          <p:spPr>
            <a:xfrm>
              <a:off x="1001250" y="1307688"/>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439" name="Google Shape;439;p40"/>
            <p:cNvSpPr/>
            <p:nvPr/>
          </p:nvSpPr>
          <p:spPr>
            <a:xfrm>
              <a:off x="905850" y="1793625"/>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440" name="Google Shape;440;p40"/>
            <p:cNvSpPr/>
            <p:nvPr/>
          </p:nvSpPr>
          <p:spPr>
            <a:xfrm>
              <a:off x="473300" y="1905825"/>
              <a:ext cx="241800" cy="2418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441" name="Google Shape;441;p40"/>
            <p:cNvSpPr/>
            <p:nvPr/>
          </p:nvSpPr>
          <p:spPr>
            <a:xfrm>
              <a:off x="414700" y="1615313"/>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442" name="Google Shape;442;p40"/>
            <p:cNvSpPr/>
            <p:nvPr/>
          </p:nvSpPr>
          <p:spPr>
            <a:xfrm>
              <a:off x="110725" y="1982938"/>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spTree>
    <p:extLst>
      <p:ext uri="{BB962C8B-B14F-4D97-AF65-F5344CB8AC3E}">
        <p14:creationId xmlns:p14="http://schemas.microsoft.com/office/powerpoint/2010/main" val="3064073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grpSp>
        <p:nvGrpSpPr>
          <p:cNvPr id="429" name="Google Shape;429;p40"/>
          <p:cNvGrpSpPr/>
          <p:nvPr/>
        </p:nvGrpSpPr>
        <p:grpSpPr>
          <a:xfrm rot="5400000" flipH="1">
            <a:off x="242681" y="-85844"/>
            <a:ext cx="1149125" cy="1516675"/>
            <a:chOff x="110725" y="630950"/>
            <a:chExt cx="1149125" cy="1516675"/>
          </a:xfrm>
        </p:grpSpPr>
        <p:sp>
          <p:nvSpPr>
            <p:cNvPr id="430" name="Google Shape;430;p40"/>
            <p:cNvSpPr/>
            <p:nvPr/>
          </p:nvSpPr>
          <p:spPr>
            <a:xfrm>
              <a:off x="905850" y="630950"/>
              <a:ext cx="354000" cy="3540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431" name="Google Shape;431;p40"/>
            <p:cNvSpPr/>
            <p:nvPr/>
          </p:nvSpPr>
          <p:spPr>
            <a:xfrm>
              <a:off x="1001250" y="1307688"/>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432" name="Google Shape;432;p40"/>
            <p:cNvSpPr/>
            <p:nvPr/>
          </p:nvSpPr>
          <p:spPr>
            <a:xfrm>
              <a:off x="905850" y="1793625"/>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433" name="Google Shape;433;p40"/>
            <p:cNvSpPr/>
            <p:nvPr/>
          </p:nvSpPr>
          <p:spPr>
            <a:xfrm>
              <a:off x="473300" y="1905825"/>
              <a:ext cx="241800" cy="2418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434" name="Google Shape;434;p40"/>
            <p:cNvSpPr/>
            <p:nvPr/>
          </p:nvSpPr>
          <p:spPr>
            <a:xfrm>
              <a:off x="414700" y="1615313"/>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435" name="Google Shape;435;p40"/>
            <p:cNvSpPr/>
            <p:nvPr/>
          </p:nvSpPr>
          <p:spPr>
            <a:xfrm>
              <a:off x="110725" y="1982938"/>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grpSp>
        <p:nvGrpSpPr>
          <p:cNvPr id="436" name="Google Shape;436;p40"/>
          <p:cNvGrpSpPr/>
          <p:nvPr/>
        </p:nvGrpSpPr>
        <p:grpSpPr>
          <a:xfrm rot="-5400000">
            <a:off x="7680581" y="-26969"/>
            <a:ext cx="1149125" cy="1516675"/>
            <a:chOff x="110725" y="630950"/>
            <a:chExt cx="1149125" cy="1516675"/>
          </a:xfrm>
        </p:grpSpPr>
        <p:sp>
          <p:nvSpPr>
            <p:cNvPr id="437" name="Google Shape;437;p40"/>
            <p:cNvSpPr/>
            <p:nvPr/>
          </p:nvSpPr>
          <p:spPr>
            <a:xfrm>
              <a:off x="905850" y="630950"/>
              <a:ext cx="354000" cy="3540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438" name="Google Shape;438;p40"/>
            <p:cNvSpPr/>
            <p:nvPr/>
          </p:nvSpPr>
          <p:spPr>
            <a:xfrm>
              <a:off x="1001250" y="1307688"/>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439" name="Google Shape;439;p40"/>
            <p:cNvSpPr/>
            <p:nvPr/>
          </p:nvSpPr>
          <p:spPr>
            <a:xfrm>
              <a:off x="905850" y="1793625"/>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440" name="Google Shape;440;p40"/>
            <p:cNvSpPr/>
            <p:nvPr/>
          </p:nvSpPr>
          <p:spPr>
            <a:xfrm>
              <a:off x="473300" y="1905825"/>
              <a:ext cx="241800" cy="2418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441" name="Google Shape;441;p40"/>
            <p:cNvSpPr/>
            <p:nvPr/>
          </p:nvSpPr>
          <p:spPr>
            <a:xfrm>
              <a:off x="414700" y="1615313"/>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442" name="Google Shape;442;p40"/>
            <p:cNvSpPr/>
            <p:nvPr/>
          </p:nvSpPr>
          <p:spPr>
            <a:xfrm>
              <a:off x="110725" y="1982938"/>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sp>
        <p:nvSpPr>
          <p:cNvPr id="10" name="Google Shape;903;p57">
            <a:extLst>
              <a:ext uri="{FF2B5EF4-FFF2-40B4-BE49-F238E27FC236}">
                <a16:creationId xmlns:a16="http://schemas.microsoft.com/office/drawing/2014/main" id="{B5EA05FF-7F4E-F30C-FA9E-5261D2E7E702}"/>
              </a:ext>
            </a:extLst>
          </p:cNvPr>
          <p:cNvSpPr txBox="1">
            <a:spLocks noGrp="1"/>
          </p:cNvSpPr>
          <p:nvPr>
            <p:ph type="title"/>
          </p:nvPr>
        </p:nvSpPr>
        <p:spPr>
          <a:xfrm>
            <a:off x="1969312" y="1709025"/>
            <a:ext cx="5205375" cy="17254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latin typeface="+mj-lt"/>
              </a:rPr>
              <a:t>APPENDIX </a:t>
            </a:r>
            <a:endParaRPr sz="3200">
              <a:latin typeface="+mj-lt"/>
            </a:endParaRPr>
          </a:p>
        </p:txBody>
      </p:sp>
    </p:spTree>
    <p:extLst>
      <p:ext uri="{BB962C8B-B14F-4D97-AF65-F5344CB8AC3E}">
        <p14:creationId xmlns:p14="http://schemas.microsoft.com/office/powerpoint/2010/main" val="2525992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graphicFrame>
        <p:nvGraphicFramePr>
          <p:cNvPr id="5" name="Google Shape;696;p49">
            <a:extLst>
              <a:ext uri="{FF2B5EF4-FFF2-40B4-BE49-F238E27FC236}">
                <a16:creationId xmlns:a16="http://schemas.microsoft.com/office/drawing/2014/main" id="{E978A8AD-E466-4C49-8FDB-BFFAD88D3348}"/>
              </a:ext>
            </a:extLst>
          </p:cNvPr>
          <p:cNvGraphicFramePr/>
          <p:nvPr>
            <p:extLst>
              <p:ext uri="{D42A27DB-BD31-4B8C-83A1-F6EECF244321}">
                <p14:modId xmlns:p14="http://schemas.microsoft.com/office/powerpoint/2010/main" val="199754233"/>
              </p:ext>
            </p:extLst>
          </p:nvPr>
        </p:nvGraphicFramePr>
        <p:xfrm>
          <a:off x="746449" y="1139025"/>
          <a:ext cx="7643500" cy="3198193"/>
        </p:xfrm>
        <a:graphic>
          <a:graphicData uri="http://schemas.openxmlformats.org/drawingml/2006/table">
            <a:tbl>
              <a:tblPr>
                <a:noFill/>
                <a:tableStyleId>{0D3CE4AA-F8A9-409F-9293-B7EAF103F183}</a:tableStyleId>
              </a:tblPr>
              <a:tblGrid>
                <a:gridCol w="1416524">
                  <a:extLst>
                    <a:ext uri="{9D8B030D-6E8A-4147-A177-3AD203B41FA5}">
                      <a16:colId xmlns:a16="http://schemas.microsoft.com/office/drawing/2014/main" val="20001"/>
                    </a:ext>
                  </a:extLst>
                </a:gridCol>
                <a:gridCol w="1354668">
                  <a:extLst>
                    <a:ext uri="{9D8B030D-6E8A-4147-A177-3AD203B41FA5}">
                      <a16:colId xmlns:a16="http://schemas.microsoft.com/office/drawing/2014/main" val="20002"/>
                    </a:ext>
                  </a:extLst>
                </a:gridCol>
                <a:gridCol w="1632857">
                  <a:extLst>
                    <a:ext uri="{9D8B030D-6E8A-4147-A177-3AD203B41FA5}">
                      <a16:colId xmlns:a16="http://schemas.microsoft.com/office/drawing/2014/main" val="1751881465"/>
                    </a:ext>
                  </a:extLst>
                </a:gridCol>
                <a:gridCol w="3239451">
                  <a:extLst>
                    <a:ext uri="{9D8B030D-6E8A-4147-A177-3AD203B41FA5}">
                      <a16:colId xmlns:a16="http://schemas.microsoft.com/office/drawing/2014/main" val="3079007219"/>
                    </a:ext>
                  </a:extLst>
                </a:gridCol>
              </a:tblGrid>
              <a:tr h="456510">
                <a:tc>
                  <a:txBody>
                    <a:bodyPr/>
                    <a:lstStyle/>
                    <a:p>
                      <a:pPr marL="0" lvl="0" indent="0" algn="l" rtl="0">
                        <a:spcBef>
                          <a:spcPts val="0"/>
                        </a:spcBef>
                        <a:spcAft>
                          <a:spcPts val="0"/>
                        </a:spcAft>
                        <a:buNone/>
                      </a:pPr>
                      <a:r>
                        <a:rPr lang="en" sz="2000">
                          <a:solidFill>
                            <a:schemeClr val="lt1"/>
                          </a:solidFill>
                          <a:latin typeface="+mj-lt"/>
                          <a:ea typeface="Figtree"/>
                          <a:cs typeface="Figtree"/>
                          <a:sym typeface="Figtree"/>
                        </a:rPr>
                        <a:t>Dataset</a:t>
                      </a:r>
                      <a:endParaRPr sz="2000">
                        <a:solidFill>
                          <a:schemeClr val="lt1"/>
                        </a:solidFill>
                        <a:latin typeface="+mj-lt"/>
                        <a:ea typeface="Figtree"/>
                        <a:cs typeface="Figtree"/>
                        <a:sym typeface="Figtree"/>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US" sz="2000">
                          <a:solidFill>
                            <a:schemeClr val="lt1"/>
                          </a:solidFill>
                          <a:latin typeface="+mj-lt"/>
                          <a:ea typeface="Figtree"/>
                          <a:cs typeface="Figtree"/>
                          <a:sym typeface="Figtree"/>
                        </a:rPr>
                        <a:t>Instruction</a:t>
                      </a:r>
                      <a:endParaRPr sz="2000">
                        <a:solidFill>
                          <a:schemeClr val="lt1"/>
                        </a:solidFill>
                        <a:latin typeface="+mj-lt"/>
                        <a:ea typeface="Figtree"/>
                        <a:cs typeface="Figtree"/>
                        <a:sym typeface="Figtree"/>
                      </a:endParaRPr>
                    </a:p>
                  </a:txBody>
                  <a:tcPr marL="91425" marR="91425" marT="91425" marB="91425">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US" sz="2000">
                          <a:solidFill>
                            <a:schemeClr val="lt1"/>
                          </a:solidFill>
                          <a:latin typeface="+mj-lt"/>
                          <a:ea typeface="Figtree"/>
                          <a:cs typeface="Figtree"/>
                          <a:sym typeface="Figtree"/>
                        </a:rPr>
                        <a:t>Input </a:t>
                      </a:r>
                      <a:endParaRPr sz="2000">
                        <a:solidFill>
                          <a:schemeClr val="lt1"/>
                        </a:solidFill>
                        <a:latin typeface="+mj-lt"/>
                        <a:ea typeface="Figtree"/>
                        <a:cs typeface="Figtree"/>
                        <a:sym typeface="Figtree"/>
                      </a:endParaRPr>
                    </a:p>
                  </a:txBody>
                  <a:tcPr marL="91425" marR="91425" marT="91425" marB="91425">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US" sz="2000">
                          <a:solidFill>
                            <a:schemeClr val="lt1"/>
                          </a:solidFill>
                          <a:latin typeface="+mj-lt"/>
                          <a:ea typeface="Figtree"/>
                          <a:cs typeface="Figtree"/>
                          <a:sym typeface="Figtree"/>
                        </a:rPr>
                        <a:t>Output</a:t>
                      </a:r>
                      <a:endParaRPr sz="2000">
                        <a:solidFill>
                          <a:schemeClr val="lt1"/>
                        </a:solidFill>
                        <a:latin typeface="+mj-lt"/>
                        <a:ea typeface="Figtree"/>
                        <a:cs typeface="Figtree"/>
                        <a:sym typeface="Figtree"/>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878155">
                <a:tc>
                  <a:txBody>
                    <a:bodyPr/>
                    <a:lstStyle/>
                    <a:p>
                      <a:pPr fontAlgn="t"/>
                      <a:r>
                        <a:rPr lang="en-IN" sz="1400" b="0" i="0" u="none" strike="noStrike" cap="none" dirty="0" err="1">
                          <a:solidFill>
                            <a:srgbClr val="000000"/>
                          </a:solidFill>
                          <a:latin typeface="+mj-lt"/>
                          <a:sym typeface="Arial"/>
                        </a:rPr>
                        <a:t>WikiDoc</a:t>
                      </a:r>
                      <a:endParaRPr lang="en-IN" sz="1400" b="0" i="0" u="none" strike="noStrike" cap="none" dirty="0">
                        <a:solidFill>
                          <a:srgbClr val="000000"/>
                        </a:solidFill>
                        <a:latin typeface="+mj-lt"/>
                        <a:sym typeface="Arial"/>
                      </a:endParaRPr>
                    </a:p>
                  </a:txBody>
                  <a:tcP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l" defTabSz="914400" rtl="0" eaLnBrk="1" fontAlgn="t" latinLnBrk="0" hangingPunct="1">
                        <a:lnSpc>
                          <a:spcPct val="100000"/>
                        </a:lnSpc>
                        <a:spcBef>
                          <a:spcPts val="0"/>
                        </a:spcBef>
                        <a:spcAft>
                          <a:spcPts val="0"/>
                        </a:spcAft>
                        <a:buClr>
                          <a:srgbClr val="000000"/>
                        </a:buClr>
                        <a:buSzTx/>
                        <a:buFont typeface="Arial"/>
                        <a:buNone/>
                        <a:tabLst/>
                        <a:defRPr/>
                      </a:pPr>
                      <a:r>
                        <a:rPr lang="en-IN" sz="1000">
                          <a:effectLst/>
                          <a:latin typeface="+mj-lt"/>
                        </a:rPr>
                        <a:t>Answer this question truthfully</a:t>
                      </a:r>
                    </a:p>
                    <a:p>
                      <a:pPr fontAlgn="t"/>
                      <a:endParaRPr lang="en-IN" sz="1000">
                        <a:effectLst/>
                        <a:latin typeface="+mj-lt"/>
                      </a:endParaRPr>
                    </a:p>
                  </a:txBody>
                  <a:tcP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fontAlgn="t"/>
                      <a:r>
                        <a:rPr lang="en-IN" sz="1000">
                          <a:effectLst/>
                          <a:latin typeface="+mj-lt"/>
                        </a:rPr>
                        <a:t>Can you provide an overview of the lung's squamous cell carcinoma?</a:t>
                      </a:r>
                    </a:p>
                  </a:txBody>
                  <a:tcP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fontAlgn="t"/>
                      <a:r>
                        <a:rPr lang="en-IN" sz="1000">
                          <a:effectLst/>
                          <a:latin typeface="+mj-lt"/>
                        </a:rPr>
                        <a:t>Squamous cell carcinoma of the lung may be classified according to the WHO histological classification system into 4 main types: papillary, clear cell, small cell, and basaloid.</a:t>
                      </a:r>
                    </a:p>
                  </a:txBody>
                  <a:tcP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837995">
                <a:tc>
                  <a:txBody>
                    <a:bodyPr/>
                    <a:lstStyle/>
                    <a:p>
                      <a:pPr marL="0" lvl="0" indent="0" algn="l" rtl="0">
                        <a:spcBef>
                          <a:spcPts val="0"/>
                        </a:spcBef>
                        <a:spcAft>
                          <a:spcPts val="0"/>
                        </a:spcAft>
                        <a:buNone/>
                      </a:pPr>
                      <a:r>
                        <a:rPr lang="en-US" err="1">
                          <a:latin typeface="+mj-lt"/>
                          <a:ea typeface="Figtree"/>
                          <a:cs typeface="Figtree"/>
                          <a:sym typeface="Figtree"/>
                        </a:rPr>
                        <a:t>WikiPatient</a:t>
                      </a:r>
                      <a:endParaRPr>
                        <a:latin typeface="+mj-lt"/>
                        <a:ea typeface="Figtree"/>
                        <a:cs typeface="Figtree"/>
                        <a:sym typeface="Figtree"/>
                      </a:endParaRPr>
                    </a:p>
                  </a:txBody>
                  <a:tcPr marL="91425" marR="91425" marT="91425" marB="91425">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fontAlgn="t"/>
                      <a:r>
                        <a:rPr lang="en-IN" sz="1000" b="0" i="0" u="none" strike="noStrike" cap="none">
                          <a:solidFill>
                            <a:srgbClr val="000000"/>
                          </a:solidFill>
                          <a:effectLst/>
                          <a:latin typeface="+mj-lt"/>
                          <a:cs typeface="Arial"/>
                          <a:sym typeface="Arial"/>
                        </a:rPr>
                        <a:t>Answer this question truthfully</a:t>
                      </a:r>
                    </a:p>
                  </a:txBody>
                  <a:tcP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fontAlgn="t"/>
                      <a:r>
                        <a:rPr lang="en-IN" sz="1000" b="0" i="0" u="none" strike="noStrike" cap="none">
                          <a:solidFill>
                            <a:srgbClr val="000000"/>
                          </a:solidFill>
                          <a:effectLst/>
                          <a:latin typeface="+mj-lt"/>
                          <a:ea typeface="Arial"/>
                          <a:cs typeface="Arial"/>
                          <a:sym typeface="Arial"/>
                        </a:rPr>
                        <a:t>When to seek urgent medical care when I have </a:t>
                      </a:r>
                      <a:r>
                        <a:rPr lang="en-IN" sz="1000" b="0" i="0" u="none" strike="noStrike" cap="none" err="1">
                          <a:solidFill>
                            <a:srgbClr val="000000"/>
                          </a:solidFill>
                          <a:effectLst/>
                          <a:latin typeface="+mj-lt"/>
                          <a:ea typeface="Arial"/>
                          <a:cs typeface="Arial"/>
                          <a:sym typeface="Arial"/>
                        </a:rPr>
                        <a:t>Alstrom</a:t>
                      </a:r>
                      <a:r>
                        <a:rPr lang="en-IN" sz="1000" b="0" i="0" u="none" strike="noStrike" cap="none">
                          <a:solidFill>
                            <a:srgbClr val="000000"/>
                          </a:solidFill>
                          <a:effectLst/>
                          <a:latin typeface="+mj-lt"/>
                          <a:ea typeface="Arial"/>
                          <a:cs typeface="Arial"/>
                          <a:sym typeface="Arial"/>
                        </a:rPr>
                        <a:t> syndrome ?</a:t>
                      </a:r>
                      <a:endParaRPr lang="en-IN" sz="1000" b="0" i="0" u="none" strike="noStrike" cap="none">
                        <a:solidFill>
                          <a:srgbClr val="000000"/>
                        </a:solidFill>
                        <a:effectLst/>
                        <a:latin typeface="+mj-lt"/>
                        <a:cs typeface="Arial"/>
                        <a:sym typeface="Arial"/>
                      </a:endParaRPr>
                    </a:p>
                  </a:txBody>
                  <a:tcP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r>
                        <a:rPr lang="en-IN" sz="1000" b="0" i="0" u="none" strike="noStrike" cap="none">
                          <a:solidFill>
                            <a:srgbClr val="000000"/>
                          </a:solidFill>
                          <a:effectLst/>
                          <a:latin typeface="+mj-lt"/>
                          <a:ea typeface="Arial"/>
                          <a:cs typeface="Arial"/>
                          <a:sym typeface="Arial"/>
                        </a:rPr>
                        <a:t>Call your healthcare provider if you or your child have symptoms of diabetes such as increased thirst and urination. Seek medical attention promptly if you think that your child cannot see or hear normally.</a:t>
                      </a:r>
                      <a:endParaRPr lang="en-IN" sz="1000" b="0" i="0" u="none" strike="noStrike" cap="none">
                        <a:solidFill>
                          <a:srgbClr val="000000"/>
                        </a:solidFill>
                        <a:effectLst/>
                        <a:latin typeface="+mj-lt"/>
                        <a:cs typeface="Arial"/>
                        <a:sym typeface="Arial"/>
                      </a:endParaRPr>
                    </a:p>
                  </a:txBody>
                  <a:tcPr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2786260984"/>
                  </a:ext>
                </a:extLst>
              </a:tr>
              <a:tr h="994393">
                <a:tc>
                  <a:txBody>
                    <a:bodyPr/>
                    <a:lstStyle/>
                    <a:p>
                      <a:pPr marL="0" lvl="0" indent="0" algn="l" rtl="0">
                        <a:spcBef>
                          <a:spcPts val="0"/>
                        </a:spcBef>
                        <a:spcAft>
                          <a:spcPts val="0"/>
                        </a:spcAft>
                        <a:buNone/>
                      </a:pPr>
                      <a:r>
                        <a:rPr lang="en" sz="1400" b="0" i="0" u="none" strike="noStrike" cap="none">
                          <a:solidFill>
                            <a:srgbClr val="000000"/>
                          </a:solidFill>
                          <a:latin typeface="+mj-lt"/>
                          <a:ea typeface="Figtree"/>
                          <a:cs typeface="Arial"/>
                          <a:sym typeface="Figtree"/>
                        </a:rPr>
                        <a:t>MT Samples</a:t>
                      </a:r>
                    </a:p>
                    <a:p>
                      <a:pPr marL="0" lvl="0" indent="0" algn="l" rtl="0">
                        <a:spcBef>
                          <a:spcPts val="0"/>
                        </a:spcBef>
                        <a:spcAft>
                          <a:spcPts val="0"/>
                        </a:spcAft>
                        <a:buNone/>
                      </a:pPr>
                      <a:r>
                        <a:rPr lang="en" sz="1400" b="0" i="0" u="none" strike="noStrike" cap="none">
                          <a:solidFill>
                            <a:srgbClr val="000000"/>
                          </a:solidFill>
                          <a:latin typeface="+mj-lt"/>
                          <a:ea typeface="Figtree"/>
                          <a:cs typeface="Arial"/>
                          <a:sym typeface="Figtree"/>
                        </a:rPr>
                        <a:t>( Self – generated)</a:t>
                      </a:r>
                      <a:endParaRPr sz="1400" b="0" i="0" u="none" strike="noStrike" cap="none">
                        <a:solidFill>
                          <a:srgbClr val="000000"/>
                        </a:solidFill>
                        <a:latin typeface="+mj-lt"/>
                        <a:ea typeface="Figtree"/>
                        <a:cs typeface="Arial"/>
                        <a:sym typeface="Figtree"/>
                      </a:endParaRPr>
                    </a:p>
                  </a:txBody>
                  <a:tcPr marL="91425" marR="91425" marT="91425" marB="91425">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00" b="0" i="0" u="none" strike="noStrike" cap="none">
                          <a:solidFill>
                            <a:srgbClr val="000000"/>
                          </a:solidFill>
                          <a:effectLst/>
                          <a:latin typeface="+mj-lt"/>
                          <a:ea typeface="Figtree"/>
                          <a:cs typeface="Arial"/>
                          <a:sym typeface="Figtree"/>
                        </a:rPr>
                        <a:t>Based on the given medical transcript, generate prompt and answer to train LLM </a:t>
                      </a:r>
                      <a:endParaRPr sz="1000" b="0" i="0" u="none" strike="noStrike" cap="none">
                        <a:solidFill>
                          <a:srgbClr val="000000"/>
                        </a:solidFill>
                        <a:effectLst/>
                        <a:latin typeface="+mj-lt"/>
                        <a:ea typeface="Figtree"/>
                        <a:cs typeface="Arial"/>
                        <a:sym typeface="Figtree"/>
                      </a:endParaRPr>
                    </a:p>
                  </a:txBody>
                  <a:tcPr marL="91425" marR="91425" marT="91425" marB="91425">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IN" sz="1000" b="0" i="0" u="none" strike="noStrike" cap="none">
                          <a:solidFill>
                            <a:srgbClr val="000000"/>
                          </a:solidFill>
                          <a:effectLst/>
                          <a:latin typeface="+mj-lt"/>
                          <a:ea typeface="Figtree"/>
                          <a:cs typeface="Arial"/>
                          <a:sym typeface="Figtree"/>
                        </a:rPr>
                        <a:t>What was the patient's preoperative diagnosis?</a:t>
                      </a:r>
                      <a:endParaRPr sz="1000" b="0" i="0" u="none" strike="noStrike" cap="none">
                        <a:solidFill>
                          <a:srgbClr val="000000"/>
                        </a:solidFill>
                        <a:effectLst/>
                        <a:latin typeface="+mj-lt"/>
                        <a:ea typeface="Figtree"/>
                        <a:cs typeface="Arial"/>
                        <a:sym typeface="Figtree"/>
                      </a:endParaRPr>
                    </a:p>
                  </a:txBody>
                  <a:tcPr marL="91425" marR="91425" marT="91425" marB="91425">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IN" sz="1000" b="0" i="0" u="none" strike="noStrike" cap="none" dirty="0">
                          <a:solidFill>
                            <a:srgbClr val="000000"/>
                          </a:solidFill>
                          <a:effectLst/>
                          <a:latin typeface="+mj-lt"/>
                          <a:ea typeface="Figtree"/>
                          <a:cs typeface="Arial"/>
                          <a:sym typeface="Figtree"/>
                        </a:rPr>
                        <a:t>The patient's preoperative diagnosis was prostate cancer.</a:t>
                      </a:r>
                      <a:endParaRPr sz="1000" b="0" i="0" u="none" strike="noStrike" cap="none" dirty="0">
                        <a:solidFill>
                          <a:srgbClr val="000000"/>
                        </a:solidFill>
                        <a:effectLst/>
                        <a:latin typeface="+mj-lt"/>
                        <a:ea typeface="Figtree"/>
                        <a:cs typeface="Arial"/>
                        <a:sym typeface="Figtree"/>
                      </a:endParaRPr>
                    </a:p>
                  </a:txBody>
                  <a:tcPr marL="91425" marR="91425" marT="91425" marB="91425">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694" name="Google Shape;694;p49"/>
          <p:cNvSpPr txBox="1">
            <a:spLocks noGrp="1"/>
          </p:cNvSpPr>
          <p:nvPr>
            <p:ph type="title"/>
          </p:nvPr>
        </p:nvSpPr>
        <p:spPr>
          <a:xfrm>
            <a:off x="715100" y="445025"/>
            <a:ext cx="7713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j-lt"/>
              </a:rPr>
              <a:t>DATA </a:t>
            </a:r>
            <a:r>
              <a:rPr lang="en">
                <a:solidFill>
                  <a:schemeClr val="tx1"/>
                </a:solidFill>
                <a:latin typeface="+mj-lt"/>
              </a:rPr>
              <a:t>SAMPLES</a:t>
            </a:r>
            <a:endParaRPr>
              <a:solidFill>
                <a:schemeClr val="tx1"/>
              </a:solidFill>
              <a:latin typeface="+mj-lt"/>
            </a:endParaRPr>
          </a:p>
        </p:txBody>
      </p:sp>
      <p:grpSp>
        <p:nvGrpSpPr>
          <p:cNvPr id="697" name="Google Shape;697;p49"/>
          <p:cNvGrpSpPr/>
          <p:nvPr/>
        </p:nvGrpSpPr>
        <p:grpSpPr>
          <a:xfrm rot="5400000" flipH="1">
            <a:off x="-638425" y="956075"/>
            <a:ext cx="2121775" cy="585288"/>
            <a:chOff x="-754050" y="1114125"/>
            <a:chExt cx="2121775" cy="585288"/>
          </a:xfrm>
        </p:grpSpPr>
        <p:sp>
          <p:nvSpPr>
            <p:cNvPr id="698" name="Google Shape;698;p49"/>
            <p:cNvSpPr/>
            <p:nvPr/>
          </p:nvSpPr>
          <p:spPr>
            <a:xfrm>
              <a:off x="1013725" y="1114125"/>
              <a:ext cx="354000" cy="3540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699" name="Google Shape;699;p49"/>
            <p:cNvSpPr/>
            <p:nvPr/>
          </p:nvSpPr>
          <p:spPr>
            <a:xfrm>
              <a:off x="575275" y="1209525"/>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700" name="Google Shape;700;p49"/>
            <p:cNvSpPr/>
            <p:nvPr/>
          </p:nvSpPr>
          <p:spPr>
            <a:xfrm>
              <a:off x="37325" y="1347200"/>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701" name="Google Shape;701;p49"/>
            <p:cNvSpPr/>
            <p:nvPr/>
          </p:nvSpPr>
          <p:spPr>
            <a:xfrm>
              <a:off x="-366275" y="1282400"/>
              <a:ext cx="241800" cy="2418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702" name="Google Shape;702;p49"/>
            <p:cNvSpPr/>
            <p:nvPr/>
          </p:nvSpPr>
          <p:spPr>
            <a:xfrm>
              <a:off x="-754050" y="1611813"/>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703" name="Google Shape;703;p49"/>
            <p:cNvSpPr/>
            <p:nvPr/>
          </p:nvSpPr>
          <p:spPr>
            <a:xfrm rot="10800000" flipH="1">
              <a:off x="374682" y="1611831"/>
              <a:ext cx="83700" cy="84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grpSp>
        <p:nvGrpSpPr>
          <p:cNvPr id="704" name="Google Shape;704;p49"/>
          <p:cNvGrpSpPr/>
          <p:nvPr/>
        </p:nvGrpSpPr>
        <p:grpSpPr>
          <a:xfrm rot="-5400000">
            <a:off x="7659962" y="3711763"/>
            <a:ext cx="2063744" cy="410081"/>
            <a:chOff x="-696019" y="1114125"/>
            <a:chExt cx="2063744" cy="410081"/>
          </a:xfrm>
        </p:grpSpPr>
        <p:sp>
          <p:nvSpPr>
            <p:cNvPr id="705" name="Google Shape;705;p49"/>
            <p:cNvSpPr/>
            <p:nvPr/>
          </p:nvSpPr>
          <p:spPr>
            <a:xfrm>
              <a:off x="1013725" y="1114125"/>
              <a:ext cx="354000" cy="3540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706" name="Google Shape;706;p49"/>
            <p:cNvSpPr/>
            <p:nvPr/>
          </p:nvSpPr>
          <p:spPr>
            <a:xfrm>
              <a:off x="575275" y="1209525"/>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707" name="Google Shape;707;p49"/>
            <p:cNvSpPr/>
            <p:nvPr/>
          </p:nvSpPr>
          <p:spPr>
            <a:xfrm>
              <a:off x="37325" y="1347200"/>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708" name="Google Shape;708;p49"/>
            <p:cNvSpPr/>
            <p:nvPr/>
          </p:nvSpPr>
          <p:spPr>
            <a:xfrm>
              <a:off x="-366275" y="1282400"/>
              <a:ext cx="241800" cy="2418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709" name="Google Shape;709;p49"/>
            <p:cNvSpPr/>
            <p:nvPr/>
          </p:nvSpPr>
          <p:spPr>
            <a:xfrm>
              <a:off x="-696019" y="1152481"/>
              <a:ext cx="84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710" name="Google Shape;710;p49"/>
            <p:cNvSpPr/>
            <p:nvPr/>
          </p:nvSpPr>
          <p:spPr>
            <a:xfrm rot="10800000" flipH="1">
              <a:off x="360181" y="1439606"/>
              <a:ext cx="89400" cy="84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spTree>
    <p:extLst>
      <p:ext uri="{BB962C8B-B14F-4D97-AF65-F5344CB8AC3E}">
        <p14:creationId xmlns:p14="http://schemas.microsoft.com/office/powerpoint/2010/main" val="338821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B837A-26A8-DCCC-8D6B-CA614DA15D4B}"/>
              </a:ext>
            </a:extLst>
          </p:cNvPr>
          <p:cNvSpPr>
            <a:spLocks noGrp="1"/>
          </p:cNvSpPr>
          <p:nvPr>
            <p:ph type="title"/>
          </p:nvPr>
        </p:nvSpPr>
        <p:spPr>
          <a:xfrm>
            <a:off x="719999" y="259260"/>
            <a:ext cx="7704000" cy="572700"/>
          </a:xfrm>
        </p:spPr>
        <p:txBody>
          <a:bodyPr/>
          <a:lstStyle/>
          <a:p>
            <a:r>
              <a:rPr lang="en">
                <a:latin typeface="+mj-lt"/>
              </a:rPr>
              <a:t>MODELING APPROACH</a:t>
            </a:r>
            <a:endParaRPr lang="en-US">
              <a:latin typeface="+mj-lt"/>
            </a:endParaRPr>
          </a:p>
        </p:txBody>
      </p:sp>
      <p:sp>
        <p:nvSpPr>
          <p:cNvPr id="4" name="TextBox 3">
            <a:extLst>
              <a:ext uri="{FF2B5EF4-FFF2-40B4-BE49-F238E27FC236}">
                <a16:creationId xmlns:a16="http://schemas.microsoft.com/office/drawing/2014/main" id="{FCE3B741-6304-D4E6-B2A7-06E3013ACC44}"/>
              </a:ext>
            </a:extLst>
          </p:cNvPr>
          <p:cNvSpPr txBox="1"/>
          <p:nvPr/>
        </p:nvSpPr>
        <p:spPr>
          <a:xfrm>
            <a:off x="720000" y="1017725"/>
            <a:ext cx="7704000" cy="2246769"/>
          </a:xfrm>
          <a:prstGeom prst="rect">
            <a:avLst/>
          </a:prstGeom>
          <a:noFill/>
        </p:spPr>
        <p:txBody>
          <a:bodyPr wrap="square">
            <a:spAutoFit/>
          </a:bodyPr>
          <a:lstStyle/>
          <a:p>
            <a:pPr>
              <a:buSzPts val="1400"/>
            </a:pPr>
            <a:r>
              <a:rPr lang="en-US" b="1">
                <a:latin typeface="+mj-lt"/>
              </a:rPr>
              <a:t>Model Justification:</a:t>
            </a:r>
          </a:p>
          <a:p>
            <a:pPr>
              <a:buSzPts val="1400"/>
            </a:pPr>
            <a:r>
              <a:rPr lang="en-IN">
                <a:solidFill>
                  <a:schemeClr val="tx1"/>
                </a:solidFill>
                <a:latin typeface="+mj-lt"/>
                <a:ea typeface="+mn-ea"/>
                <a:cs typeface="+mn-cs"/>
              </a:rPr>
              <a:t>Explored the following open-source models:</a:t>
            </a:r>
          </a:p>
          <a:p>
            <a:pPr>
              <a:buSzPts val="1400"/>
            </a:pPr>
            <a:endParaRPr lang="en-IN">
              <a:solidFill>
                <a:schemeClr val="tx1"/>
              </a:solidFill>
              <a:latin typeface="+mj-lt"/>
              <a:ea typeface="+mn-ea"/>
              <a:cs typeface="+mn-cs"/>
            </a:endParaRPr>
          </a:p>
          <a:p>
            <a:pPr>
              <a:buSzPts val="1400"/>
            </a:pPr>
            <a:endParaRPr lang="en-IN" b="0" i="0">
              <a:solidFill>
                <a:schemeClr val="tx1"/>
              </a:solidFill>
              <a:effectLst/>
              <a:latin typeface="+mj-lt"/>
              <a:ea typeface="+mn-ea"/>
              <a:cs typeface="+mn-cs"/>
            </a:endParaRPr>
          </a:p>
          <a:p>
            <a:pPr>
              <a:buSzPts val="1400"/>
            </a:pPr>
            <a:endParaRPr lang="en-IN">
              <a:solidFill>
                <a:schemeClr val="tx1"/>
              </a:solidFill>
              <a:latin typeface="+mj-lt"/>
              <a:ea typeface="+mn-ea"/>
              <a:cs typeface="+mn-cs"/>
            </a:endParaRPr>
          </a:p>
          <a:p>
            <a:pPr>
              <a:buSzPts val="1400"/>
            </a:pPr>
            <a:endParaRPr lang="en-US" b="0" i="0">
              <a:solidFill>
                <a:schemeClr val="tx1"/>
              </a:solidFill>
              <a:effectLst/>
              <a:latin typeface="+mj-lt"/>
            </a:endParaRPr>
          </a:p>
          <a:p>
            <a:pPr algn="l">
              <a:buFont typeface="Arial" panose="020B0604020202020204" pitchFamily="34" charset="0"/>
              <a:buChar char="•"/>
            </a:pPr>
            <a:endParaRPr lang="en-US" b="0" i="0">
              <a:solidFill>
                <a:schemeClr val="tx1"/>
              </a:solidFill>
              <a:effectLst/>
              <a:latin typeface="+mj-lt"/>
            </a:endParaRPr>
          </a:p>
          <a:p>
            <a:pPr marL="285750" indent="-285750">
              <a:buFont typeface="Arial" panose="020B0604020202020204" pitchFamily="34" charset="0"/>
              <a:buChar char="•"/>
            </a:pPr>
            <a:r>
              <a:rPr lang="en-US">
                <a:solidFill>
                  <a:schemeClr val="tx1"/>
                </a:solidFill>
                <a:latin typeface="+mj-lt"/>
              </a:rPr>
              <a:t>We decided to go ahead with Vicuna (13B params)</a:t>
            </a:r>
          </a:p>
          <a:p>
            <a:pPr marL="285750" indent="-285750">
              <a:buFont typeface="Arial" panose="020B0604020202020204" pitchFamily="34" charset="0"/>
              <a:buChar char="•"/>
            </a:pPr>
            <a:r>
              <a:rPr lang="en-US">
                <a:solidFill>
                  <a:schemeClr val="tx1"/>
                </a:solidFill>
                <a:latin typeface="+mj-lt"/>
              </a:rPr>
              <a:t>This decision was based on a manual analysis of model results and online reviews and posts regarding the different models and the computational costs of each</a:t>
            </a:r>
            <a:endParaRPr lang="en-US" sz="2400">
              <a:solidFill>
                <a:schemeClr val="lt1"/>
              </a:solidFill>
              <a:latin typeface="+mj-lt"/>
            </a:endParaRPr>
          </a:p>
        </p:txBody>
      </p:sp>
      <p:sp>
        <p:nvSpPr>
          <p:cNvPr id="5" name="Rectangle 4">
            <a:extLst>
              <a:ext uri="{FF2B5EF4-FFF2-40B4-BE49-F238E27FC236}">
                <a16:creationId xmlns:a16="http://schemas.microsoft.com/office/drawing/2014/main" id="{8574369F-550D-A22A-3179-C865C0CFBC19}"/>
              </a:ext>
            </a:extLst>
          </p:cNvPr>
          <p:cNvSpPr/>
          <p:nvPr/>
        </p:nvSpPr>
        <p:spPr>
          <a:xfrm>
            <a:off x="898497" y="1919509"/>
            <a:ext cx="1144988" cy="4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mj-lt"/>
              </a:rPr>
              <a:t>Alpaca</a:t>
            </a:r>
          </a:p>
        </p:txBody>
      </p:sp>
      <p:sp>
        <p:nvSpPr>
          <p:cNvPr id="6" name="Rectangle 5">
            <a:extLst>
              <a:ext uri="{FF2B5EF4-FFF2-40B4-BE49-F238E27FC236}">
                <a16:creationId xmlns:a16="http://schemas.microsoft.com/office/drawing/2014/main" id="{4940D881-312B-405E-2B7F-0100C003E7E2}"/>
              </a:ext>
            </a:extLst>
          </p:cNvPr>
          <p:cNvSpPr/>
          <p:nvPr/>
        </p:nvSpPr>
        <p:spPr>
          <a:xfrm>
            <a:off x="2763740" y="1919509"/>
            <a:ext cx="1144988" cy="4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mj-lt"/>
              </a:rPr>
              <a:t>Dolly</a:t>
            </a:r>
          </a:p>
        </p:txBody>
      </p:sp>
      <p:sp>
        <p:nvSpPr>
          <p:cNvPr id="7" name="Rectangle 6">
            <a:extLst>
              <a:ext uri="{FF2B5EF4-FFF2-40B4-BE49-F238E27FC236}">
                <a16:creationId xmlns:a16="http://schemas.microsoft.com/office/drawing/2014/main" id="{75508987-426D-1D4E-EA0A-F67039F4316D}"/>
              </a:ext>
            </a:extLst>
          </p:cNvPr>
          <p:cNvSpPr/>
          <p:nvPr/>
        </p:nvSpPr>
        <p:spPr>
          <a:xfrm>
            <a:off x="4777739" y="1919509"/>
            <a:ext cx="1144988" cy="4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mj-lt"/>
              </a:rPr>
              <a:t>Vicuna 7B</a:t>
            </a:r>
          </a:p>
        </p:txBody>
      </p:sp>
      <p:sp>
        <p:nvSpPr>
          <p:cNvPr id="8" name="Rectangle 7">
            <a:extLst>
              <a:ext uri="{FF2B5EF4-FFF2-40B4-BE49-F238E27FC236}">
                <a16:creationId xmlns:a16="http://schemas.microsoft.com/office/drawing/2014/main" id="{77F02BBC-A19E-EBA7-40E5-D598C87A1B82}"/>
              </a:ext>
            </a:extLst>
          </p:cNvPr>
          <p:cNvSpPr/>
          <p:nvPr/>
        </p:nvSpPr>
        <p:spPr>
          <a:xfrm>
            <a:off x="6791739" y="1919509"/>
            <a:ext cx="1144988" cy="4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mj-lt"/>
              </a:rPr>
              <a:t>Vicuna 13B</a:t>
            </a:r>
          </a:p>
        </p:txBody>
      </p:sp>
    </p:spTree>
    <p:extLst>
      <p:ext uri="{BB962C8B-B14F-4D97-AF65-F5344CB8AC3E}">
        <p14:creationId xmlns:p14="http://schemas.microsoft.com/office/powerpoint/2010/main" val="2940627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B837A-26A8-DCCC-8D6B-CA614DA15D4B}"/>
              </a:ext>
            </a:extLst>
          </p:cNvPr>
          <p:cNvSpPr>
            <a:spLocks noGrp="1"/>
          </p:cNvSpPr>
          <p:nvPr>
            <p:ph type="title"/>
          </p:nvPr>
        </p:nvSpPr>
        <p:spPr>
          <a:xfrm>
            <a:off x="719999" y="259260"/>
            <a:ext cx="7704000" cy="572700"/>
          </a:xfrm>
        </p:spPr>
        <p:txBody>
          <a:bodyPr/>
          <a:lstStyle/>
          <a:p>
            <a:r>
              <a:rPr lang="en-US">
                <a:solidFill>
                  <a:schemeClr val="tx1"/>
                </a:solidFill>
                <a:latin typeface="+mj-lt"/>
              </a:rPr>
              <a:t>DATA &amp; MODELING LIMITATIONS</a:t>
            </a:r>
          </a:p>
        </p:txBody>
      </p:sp>
      <p:sp>
        <p:nvSpPr>
          <p:cNvPr id="3" name="TextBox 2">
            <a:extLst>
              <a:ext uri="{FF2B5EF4-FFF2-40B4-BE49-F238E27FC236}">
                <a16:creationId xmlns:a16="http://schemas.microsoft.com/office/drawing/2014/main" id="{47CE5A85-D90B-CA6D-9720-78910DDE4EFC}"/>
              </a:ext>
            </a:extLst>
          </p:cNvPr>
          <p:cNvSpPr txBox="1"/>
          <p:nvPr/>
        </p:nvSpPr>
        <p:spPr>
          <a:xfrm>
            <a:off x="837542" y="1233012"/>
            <a:ext cx="7193017" cy="2462213"/>
          </a:xfrm>
          <a:prstGeom prst="rect">
            <a:avLst/>
          </a:prstGeom>
          <a:noFill/>
        </p:spPr>
        <p:txBody>
          <a:bodyPr rot="0" spcFirstLastPara="0" vertOverflow="overflow" horzOverflow="overflow" vert="horz" wrap="square" lIns="91440" tIns="45720" rIns="91440" bIns="45720" numCol="1" spcCol="0" rtlCol="0" fromWordArt="0" anchor="b" anchorCtr="0" forceAA="0" compatLnSpc="1">
            <a:prstTxWarp prst="textNoShape">
              <a:avLst/>
            </a:prstTxWarp>
            <a:spAutoFit/>
          </a:bodyPr>
          <a:lstStyle/>
          <a:p>
            <a:r>
              <a:rPr lang="en-GB" b="1">
                <a:latin typeface="+mj-lt"/>
              </a:rPr>
              <a:t>Prompt Generated from </a:t>
            </a:r>
            <a:r>
              <a:rPr lang="en-GB" b="1" err="1">
                <a:latin typeface="+mj-lt"/>
              </a:rPr>
              <a:t>OpenAI</a:t>
            </a:r>
            <a:r>
              <a:rPr lang="en-GB" b="1">
                <a:latin typeface="+mj-lt"/>
              </a:rPr>
              <a:t> GPT3.5 model – </a:t>
            </a:r>
            <a:endParaRPr lang="en-US" b="1">
              <a:latin typeface="+mj-lt"/>
            </a:endParaRPr>
          </a:p>
          <a:p>
            <a:pPr marL="285750" indent="-285750">
              <a:buFont typeface="Wingdings"/>
              <a:buChar char="§"/>
            </a:pPr>
            <a:r>
              <a:rPr lang="en-GB">
                <a:latin typeface="+mj-lt"/>
              </a:rPr>
              <a:t>No quality check on the data. There might be some irregularities between question and response.</a:t>
            </a:r>
            <a:endParaRPr lang="en-US">
              <a:latin typeface="+mj-lt"/>
            </a:endParaRPr>
          </a:p>
          <a:p>
            <a:pPr marL="285750" indent="-285750">
              <a:buChar char="•"/>
            </a:pPr>
            <a:endParaRPr lang="en-GB">
              <a:latin typeface="+mj-lt"/>
            </a:endParaRPr>
          </a:p>
          <a:p>
            <a:r>
              <a:rPr lang="en-GB" b="1">
                <a:latin typeface="+mj-lt"/>
              </a:rPr>
              <a:t>Vicuna model - </a:t>
            </a:r>
          </a:p>
          <a:p>
            <a:pPr marL="285750" lvl="1" indent="-285750">
              <a:buFont typeface="Wingdings"/>
              <a:buChar char="§"/>
            </a:pPr>
            <a:r>
              <a:rPr lang="en-US">
                <a:solidFill>
                  <a:schemeClr val="tx1"/>
                </a:solidFill>
                <a:latin typeface="+mj-lt"/>
              </a:rPr>
              <a:t>Base LLM model not trained on domain specific medical corpus.</a:t>
            </a:r>
          </a:p>
          <a:p>
            <a:pPr marL="285750" lvl="1" indent="-285750">
              <a:buFont typeface="Wingdings"/>
              <a:buChar char="§"/>
            </a:pPr>
            <a:r>
              <a:rPr lang="en-US">
                <a:solidFill>
                  <a:schemeClr val="tx1"/>
                </a:solidFill>
                <a:latin typeface="+mj-lt"/>
              </a:rPr>
              <a:t>Vicuna, like other large language models, has limitations in tasks involving reasoning. </a:t>
            </a:r>
            <a:endParaRPr lang="en-IN">
              <a:solidFill>
                <a:schemeClr val="tx1"/>
              </a:solidFill>
              <a:latin typeface="+mj-lt"/>
            </a:endParaRPr>
          </a:p>
          <a:p>
            <a:pPr marL="285750" lvl="1" indent="-285750">
              <a:buFont typeface="Wingdings"/>
              <a:buChar char="§"/>
            </a:pPr>
            <a:r>
              <a:rPr lang="en-US">
                <a:solidFill>
                  <a:schemeClr val="tx1"/>
                </a:solidFill>
                <a:latin typeface="+mj-lt"/>
              </a:rPr>
              <a:t>It may also struggle with accurately identifying itself or ensuring the factual accuracy of its outputs.</a:t>
            </a:r>
            <a:endParaRPr lang="en-IN">
              <a:solidFill>
                <a:schemeClr val="tx1"/>
              </a:solidFill>
              <a:latin typeface="+mj-lt"/>
            </a:endParaRPr>
          </a:p>
          <a:p>
            <a:pPr marL="285750" lvl="1" indent="-285750">
              <a:buFont typeface="Wingdings"/>
              <a:buChar char="§"/>
            </a:pPr>
            <a:r>
              <a:rPr lang="en-US">
                <a:solidFill>
                  <a:schemeClr val="tx1"/>
                </a:solidFill>
                <a:latin typeface="+mj-lt"/>
              </a:rPr>
              <a:t>Vicuna has not been sufficiently optimized for safety, toxicity, or bias mitigation.</a:t>
            </a:r>
            <a:endParaRPr lang="en-GB">
              <a:solidFill>
                <a:schemeClr val="tx1"/>
              </a:solidFill>
              <a:latin typeface="+mj-lt"/>
            </a:endParaRPr>
          </a:p>
          <a:p>
            <a:pPr lvl="8"/>
            <a:r>
              <a:rPr lang="en-GB">
                <a:latin typeface="+mj-lt"/>
              </a:rPr>
              <a:t>               </a:t>
            </a:r>
          </a:p>
        </p:txBody>
      </p:sp>
    </p:spTree>
    <p:extLst>
      <p:ext uri="{BB962C8B-B14F-4D97-AF65-F5344CB8AC3E}">
        <p14:creationId xmlns:p14="http://schemas.microsoft.com/office/powerpoint/2010/main" val="2537967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8FFB2-A8A6-A970-9FFA-5AE0ECA1E2AD}"/>
              </a:ext>
            </a:extLst>
          </p:cNvPr>
          <p:cNvSpPr>
            <a:spLocks noGrp="1"/>
          </p:cNvSpPr>
          <p:nvPr>
            <p:ph type="title"/>
          </p:nvPr>
        </p:nvSpPr>
        <p:spPr>
          <a:xfrm>
            <a:off x="0" y="247851"/>
            <a:ext cx="9144000" cy="600745"/>
          </a:xfrm>
        </p:spPr>
        <p:txBody>
          <a:bodyPr/>
          <a:lstStyle/>
          <a:p>
            <a:r>
              <a:rPr lang="en" sz="3200">
                <a:latin typeface="+mj-lt"/>
              </a:rPr>
              <a:t>TRANSCRIPT ANALYZER INPUT</a:t>
            </a:r>
            <a:endParaRPr lang="en-US" sz="3200">
              <a:solidFill>
                <a:schemeClr val="bg2"/>
              </a:solidFill>
            </a:endParaRPr>
          </a:p>
        </p:txBody>
      </p:sp>
      <p:sp>
        <p:nvSpPr>
          <p:cNvPr id="10" name="TextBox 9">
            <a:extLst>
              <a:ext uri="{FF2B5EF4-FFF2-40B4-BE49-F238E27FC236}">
                <a16:creationId xmlns:a16="http://schemas.microsoft.com/office/drawing/2014/main" id="{EC72C709-97F7-DE1A-9126-04870C25AB8E}"/>
              </a:ext>
            </a:extLst>
          </p:cNvPr>
          <p:cNvSpPr txBox="1"/>
          <p:nvPr/>
        </p:nvSpPr>
        <p:spPr>
          <a:xfrm>
            <a:off x="6575729" y="1948070"/>
            <a:ext cx="2480808" cy="954107"/>
          </a:xfrm>
          <a:prstGeom prst="rect">
            <a:avLst/>
          </a:prstGeom>
          <a:noFill/>
        </p:spPr>
        <p:txBody>
          <a:bodyPr wrap="square" rtlCol="0">
            <a:spAutoFit/>
          </a:bodyPr>
          <a:lstStyle/>
          <a:p>
            <a:r>
              <a:rPr lang="en-US">
                <a:latin typeface="+mj-lt"/>
              </a:rPr>
              <a:t>Input for the transcript analyzer is the name of the patient and question related to its transcript. </a:t>
            </a:r>
          </a:p>
        </p:txBody>
      </p:sp>
      <p:pic>
        <p:nvPicPr>
          <p:cNvPr id="4" name="Picture 3" descr="Graphical user interface, text, application, email&#10;&#10;Description automatically generated">
            <a:extLst>
              <a:ext uri="{FF2B5EF4-FFF2-40B4-BE49-F238E27FC236}">
                <a16:creationId xmlns:a16="http://schemas.microsoft.com/office/drawing/2014/main" id="{5254AC94-14DD-F572-FF0A-5BDF03D9B394}"/>
              </a:ext>
            </a:extLst>
          </p:cNvPr>
          <p:cNvPicPr>
            <a:picLocks noChangeAspect="1"/>
          </p:cNvPicPr>
          <p:nvPr/>
        </p:nvPicPr>
        <p:blipFill>
          <a:blip r:embed="rId2"/>
          <a:stretch>
            <a:fillRect/>
          </a:stretch>
        </p:blipFill>
        <p:spPr>
          <a:xfrm>
            <a:off x="330200" y="995404"/>
            <a:ext cx="6245529" cy="2932102"/>
          </a:xfrm>
          <a:prstGeom prst="rect">
            <a:avLst/>
          </a:prstGeom>
        </p:spPr>
      </p:pic>
    </p:spTree>
    <p:extLst>
      <p:ext uri="{BB962C8B-B14F-4D97-AF65-F5344CB8AC3E}">
        <p14:creationId xmlns:p14="http://schemas.microsoft.com/office/powerpoint/2010/main" val="343618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8FFB2-A8A6-A970-9FFA-5AE0ECA1E2AD}"/>
              </a:ext>
            </a:extLst>
          </p:cNvPr>
          <p:cNvSpPr>
            <a:spLocks noGrp="1"/>
          </p:cNvSpPr>
          <p:nvPr>
            <p:ph type="title"/>
          </p:nvPr>
        </p:nvSpPr>
        <p:spPr>
          <a:xfrm>
            <a:off x="0" y="247851"/>
            <a:ext cx="9144000" cy="600745"/>
          </a:xfrm>
        </p:spPr>
        <p:txBody>
          <a:bodyPr/>
          <a:lstStyle/>
          <a:p>
            <a:r>
              <a:rPr lang="en" sz="3200">
                <a:latin typeface="+mj-lt"/>
              </a:rPr>
              <a:t>TRANSCRIPT ANALYZER OUTPUT</a:t>
            </a:r>
            <a:endParaRPr lang="en-US" sz="3200">
              <a:solidFill>
                <a:schemeClr val="bg2"/>
              </a:solidFill>
              <a:latin typeface="+mj-lt"/>
            </a:endParaRPr>
          </a:p>
        </p:txBody>
      </p:sp>
      <p:sp>
        <p:nvSpPr>
          <p:cNvPr id="4" name="TextBox 3">
            <a:extLst>
              <a:ext uri="{FF2B5EF4-FFF2-40B4-BE49-F238E27FC236}">
                <a16:creationId xmlns:a16="http://schemas.microsoft.com/office/drawing/2014/main" id="{140C8921-A20E-76CA-3D30-59D4BD04E7A6}"/>
              </a:ext>
            </a:extLst>
          </p:cNvPr>
          <p:cNvSpPr txBox="1"/>
          <p:nvPr/>
        </p:nvSpPr>
        <p:spPr>
          <a:xfrm>
            <a:off x="644056" y="985962"/>
            <a:ext cx="7609398" cy="307777"/>
          </a:xfrm>
          <a:prstGeom prst="rect">
            <a:avLst/>
          </a:prstGeom>
          <a:noFill/>
        </p:spPr>
        <p:txBody>
          <a:bodyPr wrap="square" rtlCol="0">
            <a:spAutoFit/>
          </a:bodyPr>
          <a:lstStyle/>
          <a:p>
            <a:r>
              <a:rPr lang="en-US">
                <a:latin typeface="+mj-lt"/>
              </a:rPr>
              <a:t>Output for the transcript analyzer is a response to transcript specific question to the LLM.</a:t>
            </a:r>
          </a:p>
        </p:txBody>
      </p:sp>
      <p:pic>
        <p:nvPicPr>
          <p:cNvPr id="5" name="Picture 4" descr="Graphical user interface, text, letter, email&#10;&#10;Description automatically generated">
            <a:extLst>
              <a:ext uri="{FF2B5EF4-FFF2-40B4-BE49-F238E27FC236}">
                <a16:creationId xmlns:a16="http://schemas.microsoft.com/office/drawing/2014/main" id="{0358A85F-8BC8-3223-C24F-526968CC78D6}"/>
              </a:ext>
            </a:extLst>
          </p:cNvPr>
          <p:cNvPicPr>
            <a:picLocks noChangeAspect="1"/>
          </p:cNvPicPr>
          <p:nvPr/>
        </p:nvPicPr>
        <p:blipFill>
          <a:blip r:embed="rId2"/>
          <a:stretch>
            <a:fillRect/>
          </a:stretch>
        </p:blipFill>
        <p:spPr>
          <a:xfrm>
            <a:off x="727544" y="1573116"/>
            <a:ext cx="7772400" cy="2846641"/>
          </a:xfrm>
          <a:prstGeom prst="rect">
            <a:avLst/>
          </a:prstGeom>
        </p:spPr>
      </p:pic>
    </p:spTree>
    <p:extLst>
      <p:ext uri="{BB962C8B-B14F-4D97-AF65-F5344CB8AC3E}">
        <p14:creationId xmlns:p14="http://schemas.microsoft.com/office/powerpoint/2010/main" val="307867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56"/>
          <p:cNvSpPr txBox="1">
            <a:spLocks noGrp="1"/>
          </p:cNvSpPr>
          <p:nvPr>
            <p:ph type="title"/>
          </p:nvPr>
        </p:nvSpPr>
        <p:spPr>
          <a:xfrm>
            <a:off x="715287" y="315774"/>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j-lt"/>
              </a:rPr>
              <a:t>OUR </a:t>
            </a:r>
            <a:r>
              <a:rPr lang="en">
                <a:solidFill>
                  <a:schemeClr val="bg2"/>
                </a:solidFill>
                <a:latin typeface="+mj-lt"/>
              </a:rPr>
              <a:t>TEAM</a:t>
            </a:r>
            <a:endParaRPr>
              <a:solidFill>
                <a:schemeClr val="bg2"/>
              </a:solidFill>
              <a:latin typeface="+mj-lt"/>
            </a:endParaRPr>
          </a:p>
        </p:txBody>
      </p:sp>
      <p:grpSp>
        <p:nvGrpSpPr>
          <p:cNvPr id="881" name="Google Shape;881;p56"/>
          <p:cNvGrpSpPr/>
          <p:nvPr/>
        </p:nvGrpSpPr>
        <p:grpSpPr>
          <a:xfrm>
            <a:off x="534188" y="445013"/>
            <a:ext cx="1246725" cy="1529563"/>
            <a:chOff x="385700" y="491188"/>
            <a:chExt cx="1246725" cy="1529563"/>
          </a:xfrm>
        </p:grpSpPr>
        <p:sp>
          <p:nvSpPr>
            <p:cNvPr id="882" name="Google Shape;882;p56"/>
            <p:cNvSpPr/>
            <p:nvPr/>
          </p:nvSpPr>
          <p:spPr>
            <a:xfrm>
              <a:off x="905850" y="630950"/>
              <a:ext cx="354000" cy="354000"/>
            </a:xfrm>
            <a:prstGeom prst="mathPlus">
              <a:avLst>
                <a:gd name="adj1" fmla="val 2352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883" name="Google Shape;883;p56"/>
            <p:cNvSpPr/>
            <p:nvPr/>
          </p:nvSpPr>
          <p:spPr>
            <a:xfrm>
              <a:off x="677300" y="1097275"/>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884" name="Google Shape;884;p56"/>
            <p:cNvSpPr/>
            <p:nvPr/>
          </p:nvSpPr>
          <p:spPr>
            <a:xfrm>
              <a:off x="1520225" y="578800"/>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885" name="Google Shape;885;p56"/>
            <p:cNvSpPr/>
            <p:nvPr/>
          </p:nvSpPr>
          <p:spPr>
            <a:xfrm>
              <a:off x="527975" y="1778950"/>
              <a:ext cx="241800" cy="241800"/>
            </a:xfrm>
            <a:prstGeom prst="mathPlus">
              <a:avLst>
                <a:gd name="adj1" fmla="val 2352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886" name="Google Shape;886;p56"/>
            <p:cNvSpPr/>
            <p:nvPr/>
          </p:nvSpPr>
          <p:spPr>
            <a:xfrm>
              <a:off x="385700" y="1484763"/>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887" name="Google Shape;887;p56"/>
            <p:cNvSpPr/>
            <p:nvPr/>
          </p:nvSpPr>
          <p:spPr>
            <a:xfrm>
              <a:off x="715100" y="491188"/>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grpSp>
        <p:nvGrpSpPr>
          <p:cNvPr id="888" name="Google Shape;888;p56"/>
          <p:cNvGrpSpPr/>
          <p:nvPr/>
        </p:nvGrpSpPr>
        <p:grpSpPr>
          <a:xfrm flipH="1">
            <a:off x="7511388" y="445013"/>
            <a:ext cx="1246725" cy="1529563"/>
            <a:chOff x="385700" y="491188"/>
            <a:chExt cx="1246725" cy="1529563"/>
          </a:xfrm>
        </p:grpSpPr>
        <p:sp>
          <p:nvSpPr>
            <p:cNvPr id="889" name="Google Shape;889;p56"/>
            <p:cNvSpPr/>
            <p:nvPr/>
          </p:nvSpPr>
          <p:spPr>
            <a:xfrm>
              <a:off x="905850" y="630950"/>
              <a:ext cx="354000" cy="354000"/>
            </a:xfrm>
            <a:prstGeom prst="mathPlus">
              <a:avLst>
                <a:gd name="adj1" fmla="val 2352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890" name="Google Shape;890;p56"/>
            <p:cNvSpPr/>
            <p:nvPr/>
          </p:nvSpPr>
          <p:spPr>
            <a:xfrm>
              <a:off x="677300" y="1097275"/>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891" name="Google Shape;891;p56"/>
            <p:cNvSpPr/>
            <p:nvPr/>
          </p:nvSpPr>
          <p:spPr>
            <a:xfrm>
              <a:off x="1520225" y="578800"/>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892" name="Google Shape;892;p56"/>
            <p:cNvSpPr/>
            <p:nvPr/>
          </p:nvSpPr>
          <p:spPr>
            <a:xfrm>
              <a:off x="527975" y="1778950"/>
              <a:ext cx="241800" cy="241800"/>
            </a:xfrm>
            <a:prstGeom prst="mathPlus">
              <a:avLst>
                <a:gd name="adj1" fmla="val 2352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893" name="Google Shape;893;p56"/>
            <p:cNvSpPr/>
            <p:nvPr/>
          </p:nvSpPr>
          <p:spPr>
            <a:xfrm>
              <a:off x="385700" y="1484763"/>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894" name="Google Shape;894;p56"/>
            <p:cNvSpPr/>
            <p:nvPr/>
          </p:nvSpPr>
          <p:spPr>
            <a:xfrm>
              <a:off x="715100" y="491188"/>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sp>
        <p:nvSpPr>
          <p:cNvPr id="895" name="Google Shape;895;p56"/>
          <p:cNvSpPr txBox="1">
            <a:spLocks noGrp="1"/>
          </p:cNvSpPr>
          <p:nvPr>
            <p:ph type="subTitle" idx="3"/>
          </p:nvPr>
        </p:nvSpPr>
        <p:spPr>
          <a:xfrm>
            <a:off x="600296" y="3531550"/>
            <a:ext cx="29076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err="1">
                <a:latin typeface="+mj-lt"/>
              </a:rPr>
              <a:t>mnis@uchicago.edu</a:t>
            </a:r>
            <a:endParaRPr>
              <a:latin typeface="+mj-lt"/>
            </a:endParaRPr>
          </a:p>
        </p:txBody>
      </p:sp>
      <p:sp>
        <p:nvSpPr>
          <p:cNvPr id="896" name="Google Shape;896;p56"/>
          <p:cNvSpPr txBox="1">
            <a:spLocks noGrp="1"/>
          </p:cNvSpPr>
          <p:nvPr>
            <p:ph type="subTitle" idx="1"/>
          </p:nvPr>
        </p:nvSpPr>
        <p:spPr>
          <a:xfrm>
            <a:off x="590965" y="2895075"/>
            <a:ext cx="2907600" cy="71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mj-lt"/>
                <a:ea typeface="Figtree Medium"/>
                <a:cs typeface="Figtree Medium"/>
                <a:sym typeface="Figtree Medium"/>
              </a:rPr>
              <a:t>Manish Kumar</a:t>
            </a:r>
            <a:endParaRPr>
              <a:latin typeface="+mj-lt"/>
              <a:ea typeface="Figtree Medium"/>
              <a:cs typeface="Figtree Medium"/>
              <a:sym typeface="Figtree Medium"/>
            </a:endParaRPr>
          </a:p>
        </p:txBody>
      </p:sp>
      <p:sp>
        <p:nvSpPr>
          <p:cNvPr id="897" name="Google Shape;897;p56"/>
          <p:cNvSpPr txBox="1">
            <a:spLocks noGrp="1"/>
          </p:cNvSpPr>
          <p:nvPr>
            <p:ph type="subTitle" idx="2"/>
          </p:nvPr>
        </p:nvSpPr>
        <p:spPr>
          <a:xfrm>
            <a:off x="3104226" y="2895075"/>
            <a:ext cx="2907600" cy="71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err="1">
                <a:latin typeface="+mj-lt"/>
                <a:ea typeface="Figtree Medium"/>
                <a:cs typeface="Figtree Medium"/>
                <a:sym typeface="Figtree Medium"/>
              </a:rPr>
              <a:t>Ekansh</a:t>
            </a:r>
            <a:r>
              <a:rPr lang="en">
                <a:latin typeface="+mj-lt"/>
                <a:ea typeface="Figtree Medium"/>
                <a:cs typeface="Figtree Medium"/>
                <a:sym typeface="Figtree Medium"/>
              </a:rPr>
              <a:t> Trivedi </a:t>
            </a:r>
            <a:endParaRPr>
              <a:latin typeface="+mj-lt"/>
              <a:ea typeface="Figtree Medium"/>
              <a:cs typeface="Figtree Medium"/>
              <a:sym typeface="Figtree Medium"/>
            </a:endParaRPr>
          </a:p>
        </p:txBody>
      </p:sp>
      <p:sp>
        <p:nvSpPr>
          <p:cNvPr id="898" name="Google Shape;898;p56"/>
          <p:cNvSpPr txBox="1">
            <a:spLocks noGrp="1"/>
          </p:cNvSpPr>
          <p:nvPr>
            <p:ph type="subTitle" idx="4"/>
          </p:nvPr>
        </p:nvSpPr>
        <p:spPr>
          <a:xfrm>
            <a:off x="3072601" y="3547400"/>
            <a:ext cx="29076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err="1">
                <a:latin typeface="+mj-lt"/>
              </a:rPr>
              <a:t>ekansh@uchicago.edu</a:t>
            </a:r>
            <a:endParaRPr>
              <a:latin typeface="+mj-lt"/>
            </a:endParaRPr>
          </a:p>
        </p:txBody>
      </p:sp>
      <p:sp>
        <p:nvSpPr>
          <p:cNvPr id="3" name="Google Shape;896;p56">
            <a:extLst>
              <a:ext uri="{FF2B5EF4-FFF2-40B4-BE49-F238E27FC236}">
                <a16:creationId xmlns:a16="http://schemas.microsoft.com/office/drawing/2014/main" id="{D5A84898-E47C-065F-7FE2-DC4601FE8B1F}"/>
              </a:ext>
            </a:extLst>
          </p:cNvPr>
          <p:cNvSpPr txBox="1">
            <a:spLocks/>
          </p:cNvSpPr>
          <p:nvPr/>
        </p:nvSpPr>
        <p:spPr>
          <a:xfrm>
            <a:off x="5421219" y="2872462"/>
            <a:ext cx="2907600" cy="713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500"/>
              <a:buFont typeface="Bebas Neue"/>
              <a:buNone/>
              <a:defRPr sz="24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IN">
                <a:latin typeface="+mj-lt"/>
                <a:ea typeface="Figtree Medium"/>
                <a:cs typeface="Figtree Medium"/>
                <a:sym typeface="Figtree Medium"/>
              </a:rPr>
              <a:t>Kargil Thakur</a:t>
            </a:r>
          </a:p>
        </p:txBody>
      </p:sp>
      <p:pic>
        <p:nvPicPr>
          <p:cNvPr id="5" name="Picture 4" descr="A person wearing a hat&#10;&#10;Description automatically generated with medium confidence">
            <a:extLst>
              <a:ext uri="{FF2B5EF4-FFF2-40B4-BE49-F238E27FC236}">
                <a16:creationId xmlns:a16="http://schemas.microsoft.com/office/drawing/2014/main" id="{69CC56ED-D041-7BD4-6227-54A1AA3B238B}"/>
              </a:ext>
            </a:extLst>
          </p:cNvPr>
          <p:cNvPicPr>
            <a:picLocks noChangeAspect="1"/>
          </p:cNvPicPr>
          <p:nvPr/>
        </p:nvPicPr>
        <p:blipFill>
          <a:blip r:embed="rId3"/>
          <a:stretch>
            <a:fillRect/>
          </a:stretch>
        </p:blipFill>
        <p:spPr>
          <a:xfrm>
            <a:off x="1137826" y="1067265"/>
            <a:ext cx="1935155" cy="1974575"/>
          </a:xfrm>
          <a:prstGeom prst="ellipse">
            <a:avLst/>
          </a:prstGeom>
        </p:spPr>
      </p:pic>
      <p:pic>
        <p:nvPicPr>
          <p:cNvPr id="7" name="Picture 6" descr="A person smiling for the camera&#10;&#10;Description automatically generated with medium confidence">
            <a:extLst>
              <a:ext uri="{FF2B5EF4-FFF2-40B4-BE49-F238E27FC236}">
                <a16:creationId xmlns:a16="http://schemas.microsoft.com/office/drawing/2014/main" id="{83341352-EF23-6C81-EE24-94A842235B36}"/>
              </a:ext>
            </a:extLst>
          </p:cNvPr>
          <p:cNvPicPr>
            <a:picLocks noChangeAspect="1"/>
          </p:cNvPicPr>
          <p:nvPr/>
        </p:nvPicPr>
        <p:blipFill>
          <a:blip r:embed="rId4"/>
          <a:stretch>
            <a:fillRect/>
          </a:stretch>
        </p:blipFill>
        <p:spPr>
          <a:xfrm>
            <a:off x="3595476" y="998935"/>
            <a:ext cx="1925100" cy="2078804"/>
          </a:xfrm>
          <a:prstGeom prst="ellipse">
            <a:avLst/>
          </a:prstGeom>
        </p:spPr>
      </p:pic>
      <p:pic>
        <p:nvPicPr>
          <p:cNvPr id="9" name="Picture 8" descr="A person wearing glasses&#10;&#10;Description automatically generated with low confidence">
            <a:extLst>
              <a:ext uri="{FF2B5EF4-FFF2-40B4-BE49-F238E27FC236}">
                <a16:creationId xmlns:a16="http://schemas.microsoft.com/office/drawing/2014/main" id="{A51A3D99-8D89-858A-1AEB-ABAE62A16CC3}"/>
              </a:ext>
            </a:extLst>
          </p:cNvPr>
          <p:cNvPicPr>
            <a:picLocks noChangeAspect="1"/>
          </p:cNvPicPr>
          <p:nvPr/>
        </p:nvPicPr>
        <p:blipFill>
          <a:blip r:embed="rId5"/>
          <a:stretch>
            <a:fillRect/>
          </a:stretch>
        </p:blipFill>
        <p:spPr>
          <a:xfrm>
            <a:off x="5920311" y="887856"/>
            <a:ext cx="2053991" cy="2213579"/>
          </a:xfrm>
          <a:prstGeom prst="ellipse">
            <a:avLst/>
          </a:prstGeom>
        </p:spPr>
      </p:pic>
      <p:sp>
        <p:nvSpPr>
          <p:cNvPr id="10" name="TextBox 9">
            <a:extLst>
              <a:ext uri="{FF2B5EF4-FFF2-40B4-BE49-F238E27FC236}">
                <a16:creationId xmlns:a16="http://schemas.microsoft.com/office/drawing/2014/main" id="{43C6F65F-F23F-CFF1-4081-E35FEDB5291A}"/>
              </a:ext>
            </a:extLst>
          </p:cNvPr>
          <p:cNvSpPr txBox="1"/>
          <p:nvPr/>
        </p:nvSpPr>
        <p:spPr>
          <a:xfrm>
            <a:off x="5920311" y="3601712"/>
            <a:ext cx="1859805" cy="307777"/>
          </a:xfrm>
          <a:prstGeom prst="rect">
            <a:avLst/>
          </a:prstGeom>
          <a:noFill/>
        </p:spPr>
        <p:txBody>
          <a:bodyPr wrap="none" rtlCol="0">
            <a:spAutoFit/>
          </a:bodyPr>
          <a:lstStyle/>
          <a:p>
            <a:r>
              <a:rPr lang="en-US" err="1">
                <a:solidFill>
                  <a:schemeClr val="lt1"/>
                </a:solidFill>
                <a:latin typeface="+mj-lt"/>
                <a:sym typeface="Figtree"/>
              </a:rPr>
              <a:t>kargil@uchicago.edu</a:t>
            </a:r>
            <a:endParaRPr lang="en-US">
              <a:solidFill>
                <a:schemeClr val="lt1"/>
              </a:solidFill>
              <a:latin typeface="+mj-lt"/>
              <a:sym typeface="Figtre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8FFB2-A8A6-A970-9FFA-5AE0ECA1E2AD}"/>
              </a:ext>
            </a:extLst>
          </p:cNvPr>
          <p:cNvSpPr>
            <a:spLocks noGrp="1"/>
          </p:cNvSpPr>
          <p:nvPr>
            <p:ph type="title"/>
          </p:nvPr>
        </p:nvSpPr>
        <p:spPr>
          <a:xfrm>
            <a:off x="0" y="247851"/>
            <a:ext cx="9144000" cy="600745"/>
          </a:xfrm>
        </p:spPr>
        <p:txBody>
          <a:bodyPr/>
          <a:lstStyle/>
          <a:p>
            <a:r>
              <a:rPr lang="en-US" sz="3200">
                <a:solidFill>
                  <a:schemeClr val="tx1"/>
                </a:solidFill>
                <a:latin typeface="+mj-lt"/>
              </a:rPr>
              <a:t>DIAGNOSIS OR TREATMENT PLAN</a:t>
            </a:r>
            <a:br>
              <a:rPr lang="en-US" sz="3200">
                <a:solidFill>
                  <a:schemeClr val="tx1"/>
                </a:solidFill>
                <a:latin typeface="+mj-lt"/>
              </a:rPr>
            </a:br>
            <a:endParaRPr lang="en-US" sz="3200">
              <a:solidFill>
                <a:schemeClr val="tx1"/>
              </a:solidFill>
              <a:latin typeface="+mj-lt"/>
            </a:endParaRPr>
          </a:p>
        </p:txBody>
      </p:sp>
      <p:pic>
        <p:nvPicPr>
          <p:cNvPr id="6" name="Picture 5">
            <a:extLst>
              <a:ext uri="{FF2B5EF4-FFF2-40B4-BE49-F238E27FC236}">
                <a16:creationId xmlns:a16="http://schemas.microsoft.com/office/drawing/2014/main" id="{2D6A92BF-B572-E3CB-96DD-8555F3288001}"/>
              </a:ext>
            </a:extLst>
          </p:cNvPr>
          <p:cNvPicPr>
            <a:picLocks noChangeAspect="1"/>
          </p:cNvPicPr>
          <p:nvPr/>
        </p:nvPicPr>
        <p:blipFill>
          <a:blip r:embed="rId2"/>
          <a:stretch>
            <a:fillRect/>
          </a:stretch>
        </p:blipFill>
        <p:spPr>
          <a:xfrm>
            <a:off x="853564" y="1344972"/>
            <a:ext cx="7609398" cy="3133026"/>
          </a:xfrm>
          <a:prstGeom prst="rect">
            <a:avLst/>
          </a:prstGeom>
        </p:spPr>
      </p:pic>
    </p:spTree>
    <p:extLst>
      <p:ext uri="{BB962C8B-B14F-4D97-AF65-F5344CB8AC3E}">
        <p14:creationId xmlns:p14="http://schemas.microsoft.com/office/powerpoint/2010/main" val="867874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8FFB2-A8A6-A970-9FFA-5AE0ECA1E2AD}"/>
              </a:ext>
            </a:extLst>
          </p:cNvPr>
          <p:cNvSpPr>
            <a:spLocks noGrp="1"/>
          </p:cNvSpPr>
          <p:nvPr>
            <p:ph type="title"/>
          </p:nvPr>
        </p:nvSpPr>
        <p:spPr>
          <a:xfrm>
            <a:off x="0" y="247851"/>
            <a:ext cx="9144000" cy="600745"/>
          </a:xfrm>
        </p:spPr>
        <p:txBody>
          <a:bodyPr/>
          <a:lstStyle/>
          <a:p>
            <a:r>
              <a:rPr lang="en-US" sz="3200">
                <a:solidFill>
                  <a:schemeClr val="tx1"/>
                </a:solidFill>
                <a:latin typeface="+mj-lt"/>
              </a:rPr>
              <a:t>POTENTIAL ADVERSE REACTIONS</a:t>
            </a:r>
          </a:p>
        </p:txBody>
      </p:sp>
      <p:pic>
        <p:nvPicPr>
          <p:cNvPr id="4" name="Picture 3">
            <a:extLst>
              <a:ext uri="{FF2B5EF4-FFF2-40B4-BE49-F238E27FC236}">
                <a16:creationId xmlns:a16="http://schemas.microsoft.com/office/drawing/2014/main" id="{F99DD001-7D1B-DF9F-8224-3DA39F908F02}"/>
              </a:ext>
            </a:extLst>
          </p:cNvPr>
          <p:cNvPicPr>
            <a:picLocks noChangeAspect="1"/>
          </p:cNvPicPr>
          <p:nvPr/>
        </p:nvPicPr>
        <p:blipFill>
          <a:blip r:embed="rId2"/>
          <a:stretch>
            <a:fillRect/>
          </a:stretch>
        </p:blipFill>
        <p:spPr>
          <a:xfrm>
            <a:off x="202406" y="1427864"/>
            <a:ext cx="8739187" cy="2287771"/>
          </a:xfrm>
          <a:prstGeom prst="rect">
            <a:avLst/>
          </a:prstGeom>
        </p:spPr>
      </p:pic>
    </p:spTree>
    <p:extLst>
      <p:ext uri="{BB962C8B-B14F-4D97-AF65-F5344CB8AC3E}">
        <p14:creationId xmlns:p14="http://schemas.microsoft.com/office/powerpoint/2010/main" val="239890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8FFB2-A8A6-A970-9FFA-5AE0ECA1E2AD}"/>
              </a:ext>
            </a:extLst>
          </p:cNvPr>
          <p:cNvSpPr>
            <a:spLocks noGrp="1"/>
          </p:cNvSpPr>
          <p:nvPr>
            <p:ph type="title"/>
          </p:nvPr>
        </p:nvSpPr>
        <p:spPr>
          <a:xfrm>
            <a:off x="0" y="247851"/>
            <a:ext cx="9144000" cy="600745"/>
          </a:xfrm>
        </p:spPr>
        <p:txBody>
          <a:bodyPr/>
          <a:lstStyle/>
          <a:p>
            <a:r>
              <a:rPr lang="en-US" sz="3200">
                <a:solidFill>
                  <a:schemeClr val="tx1"/>
                </a:solidFill>
                <a:latin typeface="+mj-lt"/>
              </a:rPr>
              <a:t>POTENTIAL FUTURE MEDICAL CONDITIONS</a:t>
            </a:r>
          </a:p>
        </p:txBody>
      </p:sp>
      <p:pic>
        <p:nvPicPr>
          <p:cNvPr id="5" name="Picture 4">
            <a:extLst>
              <a:ext uri="{FF2B5EF4-FFF2-40B4-BE49-F238E27FC236}">
                <a16:creationId xmlns:a16="http://schemas.microsoft.com/office/drawing/2014/main" id="{C1C09F36-350C-AEC9-9BB5-2C0E00F4596A}"/>
              </a:ext>
            </a:extLst>
          </p:cNvPr>
          <p:cNvPicPr>
            <a:picLocks noChangeAspect="1"/>
          </p:cNvPicPr>
          <p:nvPr/>
        </p:nvPicPr>
        <p:blipFill>
          <a:blip r:embed="rId2"/>
          <a:stretch>
            <a:fillRect/>
          </a:stretch>
        </p:blipFill>
        <p:spPr>
          <a:xfrm>
            <a:off x="150019" y="1419065"/>
            <a:ext cx="8843962" cy="2305370"/>
          </a:xfrm>
          <a:prstGeom prst="rect">
            <a:avLst/>
          </a:prstGeom>
        </p:spPr>
      </p:pic>
    </p:spTree>
    <p:extLst>
      <p:ext uri="{BB962C8B-B14F-4D97-AF65-F5344CB8AC3E}">
        <p14:creationId xmlns:p14="http://schemas.microsoft.com/office/powerpoint/2010/main" val="2819923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8FFB2-A8A6-A970-9FFA-5AE0ECA1E2AD}"/>
              </a:ext>
            </a:extLst>
          </p:cNvPr>
          <p:cNvSpPr>
            <a:spLocks noGrp="1"/>
          </p:cNvSpPr>
          <p:nvPr>
            <p:ph type="title"/>
          </p:nvPr>
        </p:nvSpPr>
        <p:spPr>
          <a:xfrm>
            <a:off x="0" y="247851"/>
            <a:ext cx="9144000" cy="600745"/>
          </a:xfrm>
        </p:spPr>
        <p:txBody>
          <a:bodyPr/>
          <a:lstStyle/>
          <a:p>
            <a:r>
              <a:rPr lang="en" sz="3200">
                <a:solidFill>
                  <a:schemeClr val="tx1"/>
                </a:solidFill>
                <a:latin typeface="+mj-lt"/>
              </a:rPr>
              <a:t>FINDING ISSUES IN THE REPORT</a:t>
            </a:r>
            <a:endParaRPr lang="en-US" sz="3200">
              <a:solidFill>
                <a:schemeClr val="tx1"/>
              </a:solidFill>
            </a:endParaRPr>
          </a:p>
        </p:txBody>
      </p:sp>
      <p:pic>
        <p:nvPicPr>
          <p:cNvPr id="4" name="Picture 3">
            <a:extLst>
              <a:ext uri="{FF2B5EF4-FFF2-40B4-BE49-F238E27FC236}">
                <a16:creationId xmlns:a16="http://schemas.microsoft.com/office/drawing/2014/main" id="{777B301B-09FC-CEF9-6D0A-E4B3FE977DD1}"/>
              </a:ext>
            </a:extLst>
          </p:cNvPr>
          <p:cNvPicPr>
            <a:picLocks noChangeAspect="1"/>
          </p:cNvPicPr>
          <p:nvPr/>
        </p:nvPicPr>
        <p:blipFill>
          <a:blip r:embed="rId2"/>
          <a:stretch>
            <a:fillRect/>
          </a:stretch>
        </p:blipFill>
        <p:spPr>
          <a:xfrm>
            <a:off x="133350" y="1108296"/>
            <a:ext cx="8801100" cy="2860232"/>
          </a:xfrm>
          <a:prstGeom prst="rect">
            <a:avLst/>
          </a:prstGeom>
        </p:spPr>
      </p:pic>
    </p:spTree>
    <p:extLst>
      <p:ext uri="{BB962C8B-B14F-4D97-AF65-F5344CB8AC3E}">
        <p14:creationId xmlns:p14="http://schemas.microsoft.com/office/powerpoint/2010/main" val="34257732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8FFB2-A8A6-A970-9FFA-5AE0ECA1E2AD}"/>
              </a:ext>
            </a:extLst>
          </p:cNvPr>
          <p:cNvSpPr>
            <a:spLocks noGrp="1"/>
          </p:cNvSpPr>
          <p:nvPr>
            <p:ph type="title"/>
          </p:nvPr>
        </p:nvSpPr>
        <p:spPr>
          <a:xfrm>
            <a:off x="0" y="247851"/>
            <a:ext cx="9144000" cy="600745"/>
          </a:xfrm>
        </p:spPr>
        <p:txBody>
          <a:bodyPr/>
          <a:lstStyle/>
          <a:p>
            <a:r>
              <a:rPr lang="en" sz="3200">
                <a:solidFill>
                  <a:schemeClr val="tx1"/>
                </a:solidFill>
                <a:latin typeface="+mj-lt"/>
              </a:rPr>
              <a:t>AUTOMATIC MEDICAL CODING</a:t>
            </a:r>
            <a:endParaRPr lang="en-US" sz="3200">
              <a:solidFill>
                <a:schemeClr val="tx1"/>
              </a:solidFill>
            </a:endParaRPr>
          </a:p>
        </p:txBody>
      </p:sp>
      <p:pic>
        <p:nvPicPr>
          <p:cNvPr id="5" name="Picture 4">
            <a:extLst>
              <a:ext uri="{FF2B5EF4-FFF2-40B4-BE49-F238E27FC236}">
                <a16:creationId xmlns:a16="http://schemas.microsoft.com/office/drawing/2014/main" id="{F62180D7-86B1-FA30-3289-74163774FBB5}"/>
              </a:ext>
            </a:extLst>
          </p:cNvPr>
          <p:cNvPicPr>
            <a:picLocks noChangeAspect="1"/>
          </p:cNvPicPr>
          <p:nvPr/>
        </p:nvPicPr>
        <p:blipFill>
          <a:blip r:embed="rId2"/>
          <a:stretch>
            <a:fillRect/>
          </a:stretch>
        </p:blipFill>
        <p:spPr>
          <a:xfrm>
            <a:off x="180975" y="917630"/>
            <a:ext cx="8782050" cy="3308239"/>
          </a:xfrm>
          <a:prstGeom prst="rect">
            <a:avLst/>
          </a:prstGeom>
        </p:spPr>
      </p:pic>
    </p:spTree>
    <p:extLst>
      <p:ext uri="{BB962C8B-B14F-4D97-AF65-F5344CB8AC3E}">
        <p14:creationId xmlns:p14="http://schemas.microsoft.com/office/powerpoint/2010/main" val="15539320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8FFB2-A8A6-A970-9FFA-5AE0ECA1E2AD}"/>
              </a:ext>
            </a:extLst>
          </p:cNvPr>
          <p:cNvSpPr>
            <a:spLocks noGrp="1"/>
          </p:cNvSpPr>
          <p:nvPr>
            <p:ph type="title"/>
          </p:nvPr>
        </p:nvSpPr>
        <p:spPr>
          <a:xfrm>
            <a:off x="0" y="247851"/>
            <a:ext cx="9144000" cy="600745"/>
          </a:xfrm>
        </p:spPr>
        <p:txBody>
          <a:bodyPr/>
          <a:lstStyle/>
          <a:p>
            <a:r>
              <a:rPr lang="en" sz="3200">
                <a:latin typeface="+mj-lt"/>
              </a:rPr>
              <a:t>PDF PARSER INPUT</a:t>
            </a:r>
            <a:endParaRPr lang="en-US" sz="3200">
              <a:solidFill>
                <a:schemeClr val="bg2"/>
              </a:solidFill>
            </a:endParaRPr>
          </a:p>
        </p:txBody>
      </p:sp>
      <p:pic>
        <p:nvPicPr>
          <p:cNvPr id="6" name="Picture 5" descr="Graphical user interface, text, application&#10;&#10;Description automatically generated">
            <a:extLst>
              <a:ext uri="{FF2B5EF4-FFF2-40B4-BE49-F238E27FC236}">
                <a16:creationId xmlns:a16="http://schemas.microsoft.com/office/drawing/2014/main" id="{B3C1B884-299B-332D-1A15-0E6D2E596D0A}"/>
              </a:ext>
            </a:extLst>
          </p:cNvPr>
          <p:cNvPicPr>
            <a:picLocks noChangeAspect="1"/>
          </p:cNvPicPr>
          <p:nvPr/>
        </p:nvPicPr>
        <p:blipFill>
          <a:blip r:embed="rId2"/>
          <a:stretch>
            <a:fillRect/>
          </a:stretch>
        </p:blipFill>
        <p:spPr>
          <a:xfrm>
            <a:off x="2127778" y="918969"/>
            <a:ext cx="4447950" cy="3825602"/>
          </a:xfrm>
          <a:prstGeom prst="rect">
            <a:avLst/>
          </a:prstGeom>
        </p:spPr>
      </p:pic>
      <p:sp>
        <p:nvSpPr>
          <p:cNvPr id="10" name="TextBox 9">
            <a:extLst>
              <a:ext uri="{FF2B5EF4-FFF2-40B4-BE49-F238E27FC236}">
                <a16:creationId xmlns:a16="http://schemas.microsoft.com/office/drawing/2014/main" id="{EC72C709-97F7-DE1A-9126-04870C25AB8E}"/>
              </a:ext>
            </a:extLst>
          </p:cNvPr>
          <p:cNvSpPr txBox="1"/>
          <p:nvPr/>
        </p:nvSpPr>
        <p:spPr>
          <a:xfrm>
            <a:off x="6575729" y="1948070"/>
            <a:ext cx="2480808" cy="738664"/>
          </a:xfrm>
          <a:prstGeom prst="rect">
            <a:avLst/>
          </a:prstGeom>
          <a:noFill/>
        </p:spPr>
        <p:txBody>
          <a:bodyPr wrap="square" rtlCol="0">
            <a:spAutoFit/>
          </a:bodyPr>
          <a:lstStyle/>
          <a:p>
            <a:r>
              <a:rPr lang="en-US">
                <a:latin typeface="+mj-lt"/>
              </a:rPr>
              <a:t>Input for the pdf parser is an unstructured pdf medical record. </a:t>
            </a:r>
          </a:p>
        </p:txBody>
      </p:sp>
    </p:spTree>
    <p:extLst>
      <p:ext uri="{BB962C8B-B14F-4D97-AF65-F5344CB8AC3E}">
        <p14:creationId xmlns:p14="http://schemas.microsoft.com/office/powerpoint/2010/main" val="29850499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8FFB2-A8A6-A970-9FFA-5AE0ECA1E2AD}"/>
              </a:ext>
            </a:extLst>
          </p:cNvPr>
          <p:cNvSpPr>
            <a:spLocks noGrp="1"/>
          </p:cNvSpPr>
          <p:nvPr>
            <p:ph type="title"/>
          </p:nvPr>
        </p:nvSpPr>
        <p:spPr>
          <a:xfrm>
            <a:off x="0" y="247851"/>
            <a:ext cx="9144000" cy="600745"/>
          </a:xfrm>
        </p:spPr>
        <p:txBody>
          <a:bodyPr/>
          <a:lstStyle/>
          <a:p>
            <a:r>
              <a:rPr lang="en" sz="3200">
                <a:latin typeface="+mj-lt"/>
              </a:rPr>
              <a:t>PDF PARSER OUTPUT</a:t>
            </a:r>
            <a:endParaRPr lang="en-US" sz="3200">
              <a:solidFill>
                <a:schemeClr val="bg2"/>
              </a:solidFill>
              <a:latin typeface="+mj-lt"/>
            </a:endParaRPr>
          </a:p>
        </p:txBody>
      </p:sp>
      <p:pic>
        <p:nvPicPr>
          <p:cNvPr id="8" name="Picture 7" descr="Graphical user interface, text, application, email&#10;&#10;Description automatically generated">
            <a:extLst>
              <a:ext uri="{FF2B5EF4-FFF2-40B4-BE49-F238E27FC236}">
                <a16:creationId xmlns:a16="http://schemas.microsoft.com/office/drawing/2014/main" id="{8A67AC94-042A-2A35-9B0D-8D6E965AF620}"/>
              </a:ext>
            </a:extLst>
          </p:cNvPr>
          <p:cNvPicPr>
            <a:picLocks noChangeAspect="1"/>
          </p:cNvPicPr>
          <p:nvPr/>
        </p:nvPicPr>
        <p:blipFill>
          <a:blip r:embed="rId2"/>
          <a:stretch>
            <a:fillRect/>
          </a:stretch>
        </p:blipFill>
        <p:spPr>
          <a:xfrm>
            <a:off x="1327868" y="1509182"/>
            <a:ext cx="5724939" cy="3082977"/>
          </a:xfrm>
          <a:prstGeom prst="rect">
            <a:avLst/>
          </a:prstGeom>
        </p:spPr>
      </p:pic>
      <p:sp>
        <p:nvSpPr>
          <p:cNvPr id="4" name="TextBox 3">
            <a:extLst>
              <a:ext uri="{FF2B5EF4-FFF2-40B4-BE49-F238E27FC236}">
                <a16:creationId xmlns:a16="http://schemas.microsoft.com/office/drawing/2014/main" id="{140C8921-A20E-76CA-3D30-59D4BD04E7A6}"/>
              </a:ext>
            </a:extLst>
          </p:cNvPr>
          <p:cNvSpPr txBox="1"/>
          <p:nvPr/>
        </p:nvSpPr>
        <p:spPr>
          <a:xfrm>
            <a:off x="644056" y="985962"/>
            <a:ext cx="7609398" cy="523220"/>
          </a:xfrm>
          <a:prstGeom prst="rect">
            <a:avLst/>
          </a:prstGeom>
          <a:noFill/>
        </p:spPr>
        <p:txBody>
          <a:bodyPr wrap="square" rtlCol="0">
            <a:spAutoFit/>
          </a:bodyPr>
          <a:lstStyle/>
          <a:p>
            <a:r>
              <a:rPr lang="en-US">
                <a:latin typeface="+mj-lt"/>
              </a:rPr>
              <a:t>Output for the pdf parser is a structured health record with patient history, and demographics separated.</a:t>
            </a:r>
          </a:p>
        </p:txBody>
      </p:sp>
    </p:spTree>
    <p:extLst>
      <p:ext uri="{BB962C8B-B14F-4D97-AF65-F5344CB8AC3E}">
        <p14:creationId xmlns:p14="http://schemas.microsoft.com/office/powerpoint/2010/main" val="2289142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8FFB2-A8A6-A970-9FFA-5AE0ECA1E2AD}"/>
              </a:ext>
            </a:extLst>
          </p:cNvPr>
          <p:cNvSpPr>
            <a:spLocks noGrp="1"/>
          </p:cNvSpPr>
          <p:nvPr>
            <p:ph type="title"/>
          </p:nvPr>
        </p:nvSpPr>
        <p:spPr>
          <a:xfrm>
            <a:off x="0" y="247851"/>
            <a:ext cx="9144000" cy="600745"/>
          </a:xfrm>
        </p:spPr>
        <p:txBody>
          <a:bodyPr/>
          <a:lstStyle/>
          <a:p>
            <a:r>
              <a:rPr lang="en" sz="3200">
                <a:latin typeface="+mj-lt"/>
              </a:rPr>
              <a:t>GENERAL MEDICAL QA INPUT</a:t>
            </a:r>
            <a:endParaRPr lang="en-US" sz="3200">
              <a:solidFill>
                <a:schemeClr val="bg2"/>
              </a:solidFill>
            </a:endParaRPr>
          </a:p>
        </p:txBody>
      </p:sp>
      <p:sp>
        <p:nvSpPr>
          <p:cNvPr id="10" name="TextBox 9">
            <a:extLst>
              <a:ext uri="{FF2B5EF4-FFF2-40B4-BE49-F238E27FC236}">
                <a16:creationId xmlns:a16="http://schemas.microsoft.com/office/drawing/2014/main" id="{EC72C709-97F7-DE1A-9126-04870C25AB8E}"/>
              </a:ext>
            </a:extLst>
          </p:cNvPr>
          <p:cNvSpPr txBox="1"/>
          <p:nvPr/>
        </p:nvSpPr>
        <p:spPr>
          <a:xfrm>
            <a:off x="6575729" y="1948070"/>
            <a:ext cx="2480808" cy="738664"/>
          </a:xfrm>
          <a:prstGeom prst="rect">
            <a:avLst/>
          </a:prstGeom>
          <a:noFill/>
        </p:spPr>
        <p:txBody>
          <a:bodyPr wrap="square" rtlCol="0">
            <a:spAutoFit/>
          </a:bodyPr>
          <a:lstStyle/>
          <a:p>
            <a:r>
              <a:rPr lang="en-US">
                <a:latin typeface="+mj-lt"/>
              </a:rPr>
              <a:t>Input any medical query which is answerable from the transcripts.</a:t>
            </a:r>
          </a:p>
        </p:txBody>
      </p:sp>
      <p:pic>
        <p:nvPicPr>
          <p:cNvPr id="5" name="Picture 4" descr="Graphical user interface, text, application&#10;&#10;Description automatically generated">
            <a:extLst>
              <a:ext uri="{FF2B5EF4-FFF2-40B4-BE49-F238E27FC236}">
                <a16:creationId xmlns:a16="http://schemas.microsoft.com/office/drawing/2014/main" id="{6BB3FD28-DA32-5FEE-B52C-1C91F37841F4}"/>
              </a:ext>
            </a:extLst>
          </p:cNvPr>
          <p:cNvPicPr>
            <a:picLocks noChangeAspect="1"/>
          </p:cNvPicPr>
          <p:nvPr/>
        </p:nvPicPr>
        <p:blipFill>
          <a:blip r:embed="rId2"/>
          <a:stretch>
            <a:fillRect/>
          </a:stretch>
        </p:blipFill>
        <p:spPr>
          <a:xfrm>
            <a:off x="571500" y="971550"/>
            <a:ext cx="5757738" cy="3108960"/>
          </a:xfrm>
          <a:prstGeom prst="rect">
            <a:avLst/>
          </a:prstGeom>
        </p:spPr>
      </p:pic>
    </p:spTree>
    <p:extLst>
      <p:ext uri="{BB962C8B-B14F-4D97-AF65-F5344CB8AC3E}">
        <p14:creationId xmlns:p14="http://schemas.microsoft.com/office/powerpoint/2010/main" val="13772702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8FFB2-A8A6-A970-9FFA-5AE0ECA1E2AD}"/>
              </a:ext>
            </a:extLst>
          </p:cNvPr>
          <p:cNvSpPr>
            <a:spLocks noGrp="1"/>
          </p:cNvSpPr>
          <p:nvPr>
            <p:ph type="title"/>
          </p:nvPr>
        </p:nvSpPr>
        <p:spPr>
          <a:xfrm>
            <a:off x="0" y="247851"/>
            <a:ext cx="9144000" cy="600745"/>
          </a:xfrm>
        </p:spPr>
        <p:txBody>
          <a:bodyPr/>
          <a:lstStyle/>
          <a:p>
            <a:r>
              <a:rPr lang="en" sz="3200">
                <a:latin typeface="+mj-lt"/>
              </a:rPr>
              <a:t>GENERAL INFERENCE OF MODEL</a:t>
            </a:r>
            <a:endParaRPr lang="en-US" sz="3200">
              <a:solidFill>
                <a:schemeClr val="bg2"/>
              </a:solidFill>
            </a:endParaRPr>
          </a:p>
        </p:txBody>
      </p:sp>
      <p:pic>
        <p:nvPicPr>
          <p:cNvPr id="5" name="Picture 4" descr="Graphical user interface, text, application, email, Teams&#10;&#10;Description automatically generated">
            <a:extLst>
              <a:ext uri="{FF2B5EF4-FFF2-40B4-BE49-F238E27FC236}">
                <a16:creationId xmlns:a16="http://schemas.microsoft.com/office/drawing/2014/main" id="{7A83E2B0-D0C5-9B7B-00DD-FB00F8DE3F92}"/>
              </a:ext>
            </a:extLst>
          </p:cNvPr>
          <p:cNvPicPr>
            <a:picLocks noChangeAspect="1"/>
          </p:cNvPicPr>
          <p:nvPr/>
        </p:nvPicPr>
        <p:blipFill>
          <a:blip r:embed="rId2"/>
          <a:stretch>
            <a:fillRect/>
          </a:stretch>
        </p:blipFill>
        <p:spPr>
          <a:xfrm>
            <a:off x="214685" y="1074420"/>
            <a:ext cx="7772400" cy="3167253"/>
          </a:xfrm>
          <a:prstGeom prst="rect">
            <a:avLst/>
          </a:prstGeom>
        </p:spPr>
      </p:pic>
    </p:spTree>
    <p:extLst>
      <p:ext uri="{BB962C8B-B14F-4D97-AF65-F5344CB8AC3E}">
        <p14:creationId xmlns:p14="http://schemas.microsoft.com/office/powerpoint/2010/main" val="15288958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8FFB2-A8A6-A970-9FFA-5AE0ECA1E2AD}"/>
              </a:ext>
            </a:extLst>
          </p:cNvPr>
          <p:cNvSpPr>
            <a:spLocks noGrp="1"/>
          </p:cNvSpPr>
          <p:nvPr>
            <p:ph type="title"/>
          </p:nvPr>
        </p:nvSpPr>
        <p:spPr>
          <a:xfrm>
            <a:off x="0" y="247851"/>
            <a:ext cx="9144000" cy="600745"/>
          </a:xfrm>
        </p:spPr>
        <p:txBody>
          <a:bodyPr/>
          <a:lstStyle/>
          <a:p>
            <a:r>
              <a:rPr lang="en" sz="3200">
                <a:latin typeface="+mj-lt"/>
              </a:rPr>
              <a:t>REPORT SUMMARIZER OUTPUT</a:t>
            </a:r>
            <a:endParaRPr lang="en-US" sz="3200">
              <a:solidFill>
                <a:schemeClr val="bg2"/>
              </a:solidFill>
              <a:latin typeface="+mj-lt"/>
            </a:endParaRPr>
          </a:p>
        </p:txBody>
      </p:sp>
      <p:sp>
        <p:nvSpPr>
          <p:cNvPr id="4" name="TextBox 3">
            <a:extLst>
              <a:ext uri="{FF2B5EF4-FFF2-40B4-BE49-F238E27FC236}">
                <a16:creationId xmlns:a16="http://schemas.microsoft.com/office/drawing/2014/main" id="{140C8921-A20E-76CA-3D30-59D4BD04E7A6}"/>
              </a:ext>
            </a:extLst>
          </p:cNvPr>
          <p:cNvSpPr txBox="1"/>
          <p:nvPr/>
        </p:nvSpPr>
        <p:spPr>
          <a:xfrm>
            <a:off x="254442" y="978011"/>
            <a:ext cx="7609398" cy="307777"/>
          </a:xfrm>
          <a:prstGeom prst="rect">
            <a:avLst/>
          </a:prstGeom>
          <a:noFill/>
        </p:spPr>
        <p:txBody>
          <a:bodyPr wrap="square" rtlCol="0">
            <a:spAutoFit/>
          </a:bodyPr>
          <a:lstStyle/>
          <a:p>
            <a:r>
              <a:rPr lang="en-US">
                <a:latin typeface="+mj-lt"/>
              </a:rPr>
              <a:t>Output for asking the LLM to summarize the report.</a:t>
            </a:r>
          </a:p>
        </p:txBody>
      </p:sp>
      <p:pic>
        <p:nvPicPr>
          <p:cNvPr id="6" name="Picture 5" descr="Graphical user interface, text, application, email&#10;&#10;Description automatically generated">
            <a:extLst>
              <a:ext uri="{FF2B5EF4-FFF2-40B4-BE49-F238E27FC236}">
                <a16:creationId xmlns:a16="http://schemas.microsoft.com/office/drawing/2014/main" id="{F20C94EB-A34F-73F4-9678-14D951B5D0F1}"/>
              </a:ext>
            </a:extLst>
          </p:cNvPr>
          <p:cNvPicPr>
            <a:picLocks noChangeAspect="1"/>
          </p:cNvPicPr>
          <p:nvPr/>
        </p:nvPicPr>
        <p:blipFill>
          <a:blip r:embed="rId2"/>
          <a:stretch>
            <a:fillRect/>
          </a:stretch>
        </p:blipFill>
        <p:spPr>
          <a:xfrm>
            <a:off x="254442" y="1415203"/>
            <a:ext cx="7772400" cy="2856357"/>
          </a:xfrm>
          <a:prstGeom prst="rect">
            <a:avLst/>
          </a:prstGeom>
        </p:spPr>
      </p:pic>
    </p:spTree>
    <p:extLst>
      <p:ext uri="{BB962C8B-B14F-4D97-AF65-F5344CB8AC3E}">
        <p14:creationId xmlns:p14="http://schemas.microsoft.com/office/powerpoint/2010/main" val="3032328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34"/>
          <p:cNvPicPr preferRelativeResize="0">
            <a:picLocks noGrp="1"/>
          </p:cNvPicPr>
          <p:nvPr>
            <p:ph type="pic" idx="2"/>
          </p:nvPr>
        </p:nvPicPr>
        <p:blipFill rotWithShape="1">
          <a:blip r:embed="rId3">
            <a:alphaModFix amt="76000"/>
          </a:blip>
          <a:srcRect/>
          <a:stretch/>
        </p:blipFill>
        <p:spPr>
          <a:xfrm>
            <a:off x="10450" y="-12175"/>
            <a:ext cx="9144003" cy="5155675"/>
          </a:xfrm>
          <a:prstGeom prst="rect">
            <a:avLst/>
          </a:prstGeom>
        </p:spPr>
      </p:pic>
      <p:sp>
        <p:nvSpPr>
          <p:cNvPr id="243" name="Google Shape;243;p34"/>
          <p:cNvSpPr/>
          <p:nvPr/>
        </p:nvSpPr>
        <p:spPr>
          <a:xfrm>
            <a:off x="0" y="913775"/>
            <a:ext cx="5206482" cy="378885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44" name="Google Shape;244;p34"/>
          <p:cNvSpPr txBox="1">
            <a:spLocks noGrp="1"/>
          </p:cNvSpPr>
          <p:nvPr>
            <p:ph type="title"/>
          </p:nvPr>
        </p:nvSpPr>
        <p:spPr>
          <a:xfrm>
            <a:off x="1022725" y="1426950"/>
            <a:ext cx="39744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mj-lt"/>
              </a:rPr>
              <a:t>INTRODUCTION</a:t>
            </a:r>
            <a:endParaRPr>
              <a:latin typeface="+mj-lt"/>
            </a:endParaRPr>
          </a:p>
        </p:txBody>
      </p:sp>
      <p:sp>
        <p:nvSpPr>
          <p:cNvPr id="245" name="Google Shape;245;p34"/>
          <p:cNvSpPr txBox="1">
            <a:spLocks noGrp="1"/>
          </p:cNvSpPr>
          <p:nvPr>
            <p:ph type="subTitle" idx="1"/>
          </p:nvPr>
        </p:nvSpPr>
        <p:spPr>
          <a:xfrm>
            <a:off x="1022725" y="2268750"/>
            <a:ext cx="3974400" cy="169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1400">
                <a:latin typeface="+mj-lt"/>
              </a:rPr>
              <a:t>We aim to develop a medical QA chatbot that can respond quickly and accurately to general medical and patient-specific queries</a:t>
            </a:r>
            <a:endParaRPr lang="en-US" sz="1400">
              <a:latin typeface="+mj-lt"/>
            </a:endParaRPr>
          </a:p>
        </p:txBody>
      </p:sp>
      <p:grpSp>
        <p:nvGrpSpPr>
          <p:cNvPr id="246" name="Google Shape;246;p34"/>
          <p:cNvGrpSpPr/>
          <p:nvPr/>
        </p:nvGrpSpPr>
        <p:grpSpPr>
          <a:xfrm>
            <a:off x="91738" y="1087238"/>
            <a:ext cx="1246725" cy="1529563"/>
            <a:chOff x="385700" y="491188"/>
            <a:chExt cx="1246725" cy="1529563"/>
          </a:xfrm>
        </p:grpSpPr>
        <p:sp>
          <p:nvSpPr>
            <p:cNvPr id="247" name="Google Shape;247;p34"/>
            <p:cNvSpPr/>
            <p:nvPr/>
          </p:nvSpPr>
          <p:spPr>
            <a:xfrm>
              <a:off x="905850" y="630950"/>
              <a:ext cx="354000" cy="354000"/>
            </a:xfrm>
            <a:prstGeom prst="mathPlus">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48" name="Google Shape;248;p34"/>
            <p:cNvSpPr/>
            <p:nvPr/>
          </p:nvSpPr>
          <p:spPr>
            <a:xfrm>
              <a:off x="677300" y="1097275"/>
              <a:ext cx="163200" cy="163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49" name="Google Shape;249;p34"/>
            <p:cNvSpPr/>
            <p:nvPr/>
          </p:nvSpPr>
          <p:spPr>
            <a:xfrm>
              <a:off x="1520225" y="578800"/>
              <a:ext cx="112200" cy="112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50" name="Google Shape;250;p34"/>
            <p:cNvSpPr/>
            <p:nvPr/>
          </p:nvSpPr>
          <p:spPr>
            <a:xfrm>
              <a:off x="527975" y="1778950"/>
              <a:ext cx="241800" cy="241800"/>
            </a:xfrm>
            <a:prstGeom prst="mathPlus">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51" name="Google Shape;251;p34"/>
            <p:cNvSpPr/>
            <p:nvPr/>
          </p:nvSpPr>
          <p:spPr>
            <a:xfrm>
              <a:off x="385700" y="1484763"/>
              <a:ext cx="87600" cy="87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52" name="Google Shape;252;p34"/>
            <p:cNvSpPr/>
            <p:nvPr/>
          </p:nvSpPr>
          <p:spPr>
            <a:xfrm>
              <a:off x="715100" y="491188"/>
              <a:ext cx="87600" cy="87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3"/>
          <p:cNvSpPr txBox="1">
            <a:spLocks noGrp="1"/>
          </p:cNvSpPr>
          <p:nvPr>
            <p:ph type="subTitle" idx="9"/>
          </p:nvPr>
        </p:nvSpPr>
        <p:spPr>
          <a:xfrm>
            <a:off x="1813000" y="1365461"/>
            <a:ext cx="2714100" cy="46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latin typeface="+mj-lt"/>
              </a:rPr>
              <a:t>Objectives</a:t>
            </a:r>
            <a:endParaRPr>
              <a:latin typeface="+mj-lt"/>
            </a:endParaRPr>
          </a:p>
        </p:txBody>
      </p:sp>
      <p:sp>
        <p:nvSpPr>
          <p:cNvPr id="219" name="Google Shape;219;p33"/>
          <p:cNvSpPr txBox="1">
            <a:spLocks noGrp="1"/>
          </p:cNvSpPr>
          <p:nvPr>
            <p:ph type="subTitle" idx="13"/>
          </p:nvPr>
        </p:nvSpPr>
        <p:spPr>
          <a:xfrm>
            <a:off x="5307609" y="1348282"/>
            <a:ext cx="2714100" cy="46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latin typeface="+mj-lt"/>
              </a:rPr>
              <a:t>Architecture</a:t>
            </a:r>
            <a:endParaRPr>
              <a:latin typeface="+mj-lt"/>
            </a:endParaRPr>
          </a:p>
        </p:txBody>
      </p:sp>
      <p:sp>
        <p:nvSpPr>
          <p:cNvPr id="220" name="Google Shape;220;p33"/>
          <p:cNvSpPr txBox="1">
            <a:spLocks noGrp="1"/>
          </p:cNvSpPr>
          <p:nvPr>
            <p:ph type="subTitle" idx="14"/>
          </p:nvPr>
        </p:nvSpPr>
        <p:spPr>
          <a:xfrm>
            <a:off x="1813000" y="2468655"/>
            <a:ext cx="2714100" cy="466200"/>
          </a:xfrm>
          <a:prstGeom prst="rect">
            <a:avLst/>
          </a:prstGeom>
        </p:spPr>
        <p:txBody>
          <a:bodyPr spcFirstLastPara="1" wrap="square" lIns="91425" tIns="91425" rIns="91425" bIns="91425" anchor="b" anchorCtr="0">
            <a:noAutofit/>
          </a:bodyPr>
          <a:lstStyle/>
          <a:p>
            <a:pPr marL="0" indent="0"/>
            <a:r>
              <a:rPr lang="en-IN" sz="2000">
                <a:latin typeface="+mj-lt"/>
              </a:rPr>
              <a:t>Data Sources &amp; Data Samples</a:t>
            </a:r>
            <a:endParaRPr lang="en-IN" sz="1200">
              <a:latin typeface="+mj-lt"/>
            </a:endParaRPr>
          </a:p>
        </p:txBody>
      </p:sp>
      <p:sp>
        <p:nvSpPr>
          <p:cNvPr id="221" name="Google Shape;221;p33"/>
          <p:cNvSpPr txBox="1">
            <a:spLocks noGrp="1"/>
          </p:cNvSpPr>
          <p:nvPr>
            <p:ph type="subTitle" idx="15"/>
          </p:nvPr>
        </p:nvSpPr>
        <p:spPr>
          <a:xfrm>
            <a:off x="5307610" y="2149558"/>
            <a:ext cx="2714100" cy="46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latin typeface="+mj-lt"/>
              </a:rPr>
              <a:t>Results</a:t>
            </a:r>
            <a:endParaRPr>
              <a:latin typeface="+mj-lt"/>
            </a:endParaRPr>
          </a:p>
        </p:txBody>
      </p:sp>
      <p:sp>
        <p:nvSpPr>
          <p:cNvPr id="222" name="Google Shape;222;p33"/>
          <p:cNvSpPr txBox="1">
            <a:spLocks noGrp="1"/>
          </p:cNvSpPr>
          <p:nvPr>
            <p:ph type="title" idx="2"/>
          </p:nvPr>
        </p:nvSpPr>
        <p:spPr>
          <a:xfrm>
            <a:off x="933061" y="1469687"/>
            <a:ext cx="662474" cy="568210"/>
          </a:xfrm>
          <a:prstGeom prst="rect">
            <a:avLst/>
          </a:prstGeom>
          <a:gradFill flip="none" rotWithShape="1">
            <a:gsLst>
              <a:gs pos="0">
                <a:schemeClr val="dk2">
                  <a:shade val="30000"/>
                  <a:satMod val="115000"/>
                </a:schemeClr>
              </a:gs>
              <a:gs pos="50000">
                <a:schemeClr val="dk2">
                  <a:shade val="67500"/>
                  <a:satMod val="115000"/>
                </a:schemeClr>
              </a:gs>
              <a:gs pos="100000">
                <a:schemeClr val="dk2">
                  <a:shade val="100000"/>
                  <a:satMod val="115000"/>
                </a:schemeClr>
              </a:gs>
            </a:gsLst>
            <a:lin ang="2700000" scaled="1"/>
            <a:tileRect/>
          </a:gradFill>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j-lt"/>
              </a:rPr>
              <a:t>01</a:t>
            </a:r>
            <a:endParaRPr>
              <a:latin typeface="+mj-lt"/>
            </a:endParaRPr>
          </a:p>
        </p:txBody>
      </p:sp>
      <p:sp>
        <p:nvSpPr>
          <p:cNvPr id="223" name="Google Shape;223;p33"/>
          <p:cNvSpPr txBox="1">
            <a:spLocks noGrp="1"/>
          </p:cNvSpPr>
          <p:nvPr>
            <p:ph type="title" idx="3"/>
          </p:nvPr>
        </p:nvSpPr>
        <p:spPr>
          <a:xfrm>
            <a:off x="933061" y="2280190"/>
            <a:ext cx="662474" cy="568210"/>
          </a:xfrm>
          <a:prstGeom prst="rect">
            <a:avLst/>
          </a:prstGeom>
          <a:gradFill flip="none" rotWithShape="1">
            <a:gsLst>
              <a:gs pos="0">
                <a:schemeClr val="dk2">
                  <a:shade val="30000"/>
                  <a:satMod val="115000"/>
                </a:schemeClr>
              </a:gs>
              <a:gs pos="50000">
                <a:schemeClr val="dk2">
                  <a:shade val="67500"/>
                  <a:satMod val="115000"/>
                </a:schemeClr>
              </a:gs>
              <a:gs pos="100000">
                <a:schemeClr val="dk2">
                  <a:shade val="100000"/>
                  <a:satMod val="115000"/>
                </a:schemeClr>
              </a:gs>
            </a:gsLst>
            <a:lin ang="2700000" scaled="1"/>
            <a:tileRect/>
          </a:gradFill>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j-lt"/>
              </a:rPr>
              <a:t>02</a:t>
            </a:r>
            <a:endParaRPr>
              <a:latin typeface="+mj-lt"/>
            </a:endParaRPr>
          </a:p>
        </p:txBody>
      </p:sp>
      <p:sp>
        <p:nvSpPr>
          <p:cNvPr id="225" name="Google Shape;225;p33"/>
          <p:cNvSpPr txBox="1">
            <a:spLocks noGrp="1"/>
          </p:cNvSpPr>
          <p:nvPr>
            <p:ph type="title" idx="5"/>
          </p:nvPr>
        </p:nvSpPr>
        <p:spPr>
          <a:xfrm>
            <a:off x="4512424" y="1466301"/>
            <a:ext cx="638073" cy="553804"/>
          </a:xfrm>
          <a:prstGeom prst="rect">
            <a:avLst/>
          </a:prstGeom>
          <a:gradFill flip="none" rotWithShape="1">
            <a:gsLst>
              <a:gs pos="0">
                <a:schemeClr val="dk2">
                  <a:shade val="30000"/>
                  <a:satMod val="115000"/>
                </a:schemeClr>
              </a:gs>
              <a:gs pos="50000">
                <a:schemeClr val="dk2">
                  <a:shade val="67500"/>
                  <a:satMod val="115000"/>
                </a:schemeClr>
              </a:gs>
              <a:gs pos="100000">
                <a:schemeClr val="dk2">
                  <a:shade val="100000"/>
                  <a:satMod val="115000"/>
                </a:schemeClr>
              </a:gs>
            </a:gsLst>
            <a:lin ang="2700000" scaled="1"/>
            <a:tileRect/>
          </a:gradFill>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j-lt"/>
              </a:rPr>
              <a:t>05</a:t>
            </a:r>
            <a:endParaRPr>
              <a:latin typeface="+mj-lt"/>
            </a:endParaRPr>
          </a:p>
        </p:txBody>
      </p:sp>
      <p:sp>
        <p:nvSpPr>
          <p:cNvPr id="227" name="Google Shape;227;p33"/>
          <p:cNvSpPr txBox="1">
            <a:spLocks noGrp="1"/>
          </p:cNvSpPr>
          <p:nvPr>
            <p:ph type="title" idx="7"/>
          </p:nvPr>
        </p:nvSpPr>
        <p:spPr>
          <a:xfrm>
            <a:off x="4512424" y="2280190"/>
            <a:ext cx="638072" cy="553804"/>
          </a:xfrm>
          <a:prstGeom prst="rect">
            <a:avLst/>
          </a:prstGeom>
          <a:gradFill flip="none" rotWithShape="1">
            <a:gsLst>
              <a:gs pos="0">
                <a:schemeClr val="dk2">
                  <a:shade val="30000"/>
                  <a:satMod val="115000"/>
                </a:schemeClr>
              </a:gs>
              <a:gs pos="50000">
                <a:schemeClr val="dk2">
                  <a:shade val="67500"/>
                  <a:satMod val="115000"/>
                </a:schemeClr>
              </a:gs>
              <a:gs pos="100000">
                <a:schemeClr val="dk2">
                  <a:shade val="100000"/>
                  <a:satMod val="115000"/>
                </a:schemeClr>
              </a:gs>
            </a:gsLst>
            <a:lin ang="2700000" scaled="1"/>
            <a:tileRect/>
          </a:gradFill>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j-lt"/>
              </a:rPr>
              <a:t>06</a:t>
            </a:r>
            <a:endParaRPr>
              <a:latin typeface="+mj-lt"/>
            </a:endParaRPr>
          </a:p>
        </p:txBody>
      </p:sp>
      <p:sp>
        <p:nvSpPr>
          <p:cNvPr id="229" name="Google Shape;229;p33"/>
          <p:cNvSpPr txBox="1">
            <a:spLocks noGrp="1"/>
          </p:cNvSpPr>
          <p:nvPr>
            <p:ph type="title"/>
          </p:nvPr>
        </p:nvSpPr>
        <p:spPr>
          <a:xfrm>
            <a:off x="724075" y="44507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j-lt"/>
              </a:rPr>
              <a:t>TABLE </a:t>
            </a:r>
            <a:r>
              <a:rPr lang="en">
                <a:solidFill>
                  <a:schemeClr val="dk2"/>
                </a:solidFill>
                <a:latin typeface="+mj-lt"/>
              </a:rPr>
              <a:t>OF CONTENTS</a:t>
            </a:r>
            <a:endParaRPr>
              <a:solidFill>
                <a:schemeClr val="dk2"/>
              </a:solidFill>
              <a:latin typeface="+mj-lt"/>
            </a:endParaRPr>
          </a:p>
        </p:txBody>
      </p:sp>
      <p:grpSp>
        <p:nvGrpSpPr>
          <p:cNvPr id="231" name="Google Shape;231;p33"/>
          <p:cNvGrpSpPr/>
          <p:nvPr/>
        </p:nvGrpSpPr>
        <p:grpSpPr>
          <a:xfrm>
            <a:off x="216775" y="239763"/>
            <a:ext cx="1246725" cy="1529563"/>
            <a:chOff x="385700" y="491188"/>
            <a:chExt cx="1246725" cy="1529563"/>
          </a:xfrm>
        </p:grpSpPr>
        <p:sp>
          <p:nvSpPr>
            <p:cNvPr id="232" name="Google Shape;232;p33"/>
            <p:cNvSpPr/>
            <p:nvPr/>
          </p:nvSpPr>
          <p:spPr>
            <a:xfrm>
              <a:off x="905850" y="630950"/>
              <a:ext cx="354000" cy="354000"/>
            </a:xfrm>
            <a:prstGeom prst="mathPlus">
              <a:avLst>
                <a:gd name="adj1" fmla="val 2352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33" name="Google Shape;233;p33"/>
            <p:cNvSpPr/>
            <p:nvPr/>
          </p:nvSpPr>
          <p:spPr>
            <a:xfrm>
              <a:off x="677300" y="1097275"/>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34" name="Google Shape;234;p33"/>
            <p:cNvSpPr/>
            <p:nvPr/>
          </p:nvSpPr>
          <p:spPr>
            <a:xfrm>
              <a:off x="1520225" y="578800"/>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35" name="Google Shape;235;p33"/>
            <p:cNvSpPr/>
            <p:nvPr/>
          </p:nvSpPr>
          <p:spPr>
            <a:xfrm>
              <a:off x="527975" y="1778950"/>
              <a:ext cx="241800" cy="241800"/>
            </a:xfrm>
            <a:prstGeom prst="mathPlus">
              <a:avLst>
                <a:gd name="adj1" fmla="val 2352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36" name="Google Shape;236;p33"/>
            <p:cNvSpPr/>
            <p:nvPr/>
          </p:nvSpPr>
          <p:spPr>
            <a:xfrm>
              <a:off x="385700" y="1484763"/>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37" name="Google Shape;237;p33"/>
            <p:cNvSpPr/>
            <p:nvPr/>
          </p:nvSpPr>
          <p:spPr>
            <a:xfrm>
              <a:off x="715100" y="491188"/>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sp>
        <p:nvSpPr>
          <p:cNvPr id="2" name="Google Shape;226;p33">
            <a:extLst>
              <a:ext uri="{FF2B5EF4-FFF2-40B4-BE49-F238E27FC236}">
                <a16:creationId xmlns:a16="http://schemas.microsoft.com/office/drawing/2014/main" id="{4AADACEB-DF03-2ADA-33BE-A39D15122F8D}"/>
              </a:ext>
            </a:extLst>
          </p:cNvPr>
          <p:cNvSpPr txBox="1">
            <a:spLocks/>
          </p:cNvSpPr>
          <p:nvPr/>
        </p:nvSpPr>
        <p:spPr>
          <a:xfrm>
            <a:off x="1823544" y="3353609"/>
            <a:ext cx="2714100"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9pPr>
          </a:lstStyle>
          <a:p>
            <a:pPr marL="0" indent="0"/>
            <a:endParaRPr lang="en-IN">
              <a:latin typeface="+mj-lt"/>
            </a:endParaRPr>
          </a:p>
        </p:txBody>
      </p:sp>
      <p:sp>
        <p:nvSpPr>
          <p:cNvPr id="3" name="Google Shape;223;p33">
            <a:extLst>
              <a:ext uri="{FF2B5EF4-FFF2-40B4-BE49-F238E27FC236}">
                <a16:creationId xmlns:a16="http://schemas.microsoft.com/office/drawing/2014/main" id="{58865B88-E0E8-FCA6-15E6-0E4A6F0B1893}"/>
              </a:ext>
            </a:extLst>
          </p:cNvPr>
          <p:cNvSpPr txBox="1">
            <a:spLocks/>
          </p:cNvSpPr>
          <p:nvPr/>
        </p:nvSpPr>
        <p:spPr>
          <a:xfrm>
            <a:off x="938638" y="3051809"/>
            <a:ext cx="656898" cy="568210"/>
          </a:xfrm>
          <a:prstGeom prst="rect">
            <a:avLst/>
          </a:prstGeom>
          <a:gradFill flip="none" rotWithShape="1">
            <a:gsLst>
              <a:gs pos="0">
                <a:schemeClr val="dk2">
                  <a:shade val="30000"/>
                  <a:satMod val="115000"/>
                </a:schemeClr>
              </a:gs>
              <a:gs pos="50000">
                <a:schemeClr val="dk2">
                  <a:shade val="67500"/>
                  <a:satMod val="115000"/>
                </a:schemeClr>
              </a:gs>
              <a:gs pos="100000">
                <a:schemeClr val="dk2">
                  <a:shade val="100000"/>
                  <a:satMod val="115000"/>
                </a:schemeClr>
              </a:gs>
            </a:gsLst>
            <a:lin ang="2700000" scaled="1"/>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lt1"/>
                </a:solidFill>
                <a:latin typeface="Figtree Medium"/>
                <a:ea typeface="Figtree Medium"/>
                <a:cs typeface="Figtree Medium"/>
                <a:sym typeface="Figtree Medium"/>
              </a:defRPr>
            </a:lvl1pPr>
            <a:lvl2pPr marR="0" lvl="1"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9pPr>
          </a:lstStyle>
          <a:p>
            <a:r>
              <a:rPr lang="en">
                <a:latin typeface="+mj-lt"/>
              </a:rPr>
              <a:t>03</a:t>
            </a:r>
          </a:p>
        </p:txBody>
      </p:sp>
      <p:sp>
        <p:nvSpPr>
          <p:cNvPr id="4" name="Google Shape;220;p33">
            <a:extLst>
              <a:ext uri="{FF2B5EF4-FFF2-40B4-BE49-F238E27FC236}">
                <a16:creationId xmlns:a16="http://schemas.microsoft.com/office/drawing/2014/main" id="{F44D2175-D674-61DB-C081-6E4E90415844}"/>
              </a:ext>
            </a:extLst>
          </p:cNvPr>
          <p:cNvSpPr txBox="1">
            <a:spLocks/>
          </p:cNvSpPr>
          <p:nvPr/>
        </p:nvSpPr>
        <p:spPr>
          <a:xfrm>
            <a:off x="1813000" y="3064968"/>
            <a:ext cx="2714100" cy="46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Figtree Medium"/>
                <a:ea typeface="Figtree Medium"/>
                <a:cs typeface="Figtree Medium"/>
                <a:sym typeface="Figtree Medium"/>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2000">
                <a:latin typeface="+mj-lt"/>
              </a:rPr>
              <a:t>Live Demo</a:t>
            </a:r>
          </a:p>
        </p:txBody>
      </p:sp>
      <p:sp>
        <p:nvSpPr>
          <p:cNvPr id="5" name="Google Shape;223;p33">
            <a:extLst>
              <a:ext uri="{FF2B5EF4-FFF2-40B4-BE49-F238E27FC236}">
                <a16:creationId xmlns:a16="http://schemas.microsoft.com/office/drawing/2014/main" id="{FF156848-A8AD-CC22-DBCD-6C30024330A5}"/>
              </a:ext>
            </a:extLst>
          </p:cNvPr>
          <p:cNvSpPr txBox="1">
            <a:spLocks/>
          </p:cNvSpPr>
          <p:nvPr/>
        </p:nvSpPr>
        <p:spPr>
          <a:xfrm>
            <a:off x="4512425" y="3045625"/>
            <a:ext cx="638073" cy="574394"/>
          </a:xfrm>
          <a:prstGeom prst="rect">
            <a:avLst/>
          </a:prstGeom>
          <a:gradFill flip="none" rotWithShape="1">
            <a:gsLst>
              <a:gs pos="0">
                <a:schemeClr val="dk2">
                  <a:shade val="30000"/>
                  <a:satMod val="115000"/>
                </a:schemeClr>
              </a:gs>
              <a:gs pos="50000">
                <a:schemeClr val="dk2">
                  <a:shade val="67500"/>
                  <a:satMod val="115000"/>
                </a:schemeClr>
              </a:gs>
              <a:gs pos="100000">
                <a:schemeClr val="dk2">
                  <a:shade val="100000"/>
                  <a:satMod val="115000"/>
                </a:schemeClr>
              </a:gs>
            </a:gsLst>
            <a:lin ang="2700000" scaled="1"/>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lt1"/>
                </a:solidFill>
                <a:latin typeface="Figtree Medium"/>
                <a:ea typeface="Figtree Medium"/>
                <a:cs typeface="Figtree Medium"/>
                <a:sym typeface="Figtree Medium"/>
              </a:defRPr>
            </a:lvl1pPr>
            <a:lvl2pPr marR="0" lvl="1"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9pPr>
          </a:lstStyle>
          <a:p>
            <a:r>
              <a:rPr lang="en">
                <a:latin typeface="+mj-lt"/>
              </a:rPr>
              <a:t>07</a:t>
            </a:r>
          </a:p>
        </p:txBody>
      </p:sp>
      <p:sp>
        <p:nvSpPr>
          <p:cNvPr id="6" name="Google Shape;220;p33">
            <a:extLst>
              <a:ext uri="{FF2B5EF4-FFF2-40B4-BE49-F238E27FC236}">
                <a16:creationId xmlns:a16="http://schemas.microsoft.com/office/drawing/2014/main" id="{07AE3C73-7479-F95F-D359-9091E48B6688}"/>
              </a:ext>
            </a:extLst>
          </p:cNvPr>
          <p:cNvSpPr txBox="1">
            <a:spLocks/>
          </p:cNvSpPr>
          <p:nvPr/>
        </p:nvSpPr>
        <p:spPr>
          <a:xfrm>
            <a:off x="5307609" y="2946268"/>
            <a:ext cx="2897753" cy="46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Figtree Medium"/>
                <a:ea typeface="Figtree Medium"/>
                <a:cs typeface="Figtree Medium"/>
                <a:sym typeface="Figtree Medium"/>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IN" sz="2000">
                <a:latin typeface="+mj-lt"/>
              </a:rPr>
              <a:t>Conclusions</a:t>
            </a:r>
            <a:endParaRPr lang="en-IN">
              <a:latin typeface="+mj-lt"/>
            </a:endParaRPr>
          </a:p>
        </p:txBody>
      </p:sp>
      <p:sp>
        <p:nvSpPr>
          <p:cNvPr id="7" name="Google Shape;226;p33">
            <a:extLst>
              <a:ext uri="{FF2B5EF4-FFF2-40B4-BE49-F238E27FC236}">
                <a16:creationId xmlns:a16="http://schemas.microsoft.com/office/drawing/2014/main" id="{3B636054-BED8-5285-88EF-C8DFEB298939}"/>
              </a:ext>
            </a:extLst>
          </p:cNvPr>
          <p:cNvSpPr txBox="1">
            <a:spLocks/>
          </p:cNvSpPr>
          <p:nvPr/>
        </p:nvSpPr>
        <p:spPr>
          <a:xfrm>
            <a:off x="5307610" y="4079505"/>
            <a:ext cx="2714100"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9pPr>
          </a:lstStyle>
          <a:p>
            <a:pPr marL="0" indent="0"/>
            <a:endParaRPr lang="en-IN">
              <a:latin typeface="+mj-lt"/>
            </a:endParaRPr>
          </a:p>
        </p:txBody>
      </p:sp>
      <p:sp>
        <p:nvSpPr>
          <p:cNvPr id="9" name="Google Shape;226;p33">
            <a:extLst>
              <a:ext uri="{FF2B5EF4-FFF2-40B4-BE49-F238E27FC236}">
                <a16:creationId xmlns:a16="http://schemas.microsoft.com/office/drawing/2014/main" id="{ACF2AA72-5209-457B-6111-A58AC4ED51DA}"/>
              </a:ext>
            </a:extLst>
          </p:cNvPr>
          <p:cNvSpPr txBox="1">
            <a:spLocks/>
          </p:cNvSpPr>
          <p:nvPr/>
        </p:nvSpPr>
        <p:spPr>
          <a:xfrm>
            <a:off x="1826651" y="4112503"/>
            <a:ext cx="2714100"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9pPr>
          </a:lstStyle>
          <a:p>
            <a:pPr marL="0" indent="0"/>
            <a:endParaRPr lang="en-IN">
              <a:latin typeface="+mj-lt"/>
            </a:endParaRPr>
          </a:p>
        </p:txBody>
      </p:sp>
      <p:sp>
        <p:nvSpPr>
          <p:cNvPr id="10" name="Google Shape;223;p33">
            <a:extLst>
              <a:ext uri="{FF2B5EF4-FFF2-40B4-BE49-F238E27FC236}">
                <a16:creationId xmlns:a16="http://schemas.microsoft.com/office/drawing/2014/main" id="{0E286F68-1ADB-D3F7-8C26-0F438719BAFB}"/>
              </a:ext>
            </a:extLst>
          </p:cNvPr>
          <p:cNvSpPr txBox="1">
            <a:spLocks/>
          </p:cNvSpPr>
          <p:nvPr/>
        </p:nvSpPr>
        <p:spPr>
          <a:xfrm>
            <a:off x="933061" y="3810703"/>
            <a:ext cx="665581" cy="568210"/>
          </a:xfrm>
          <a:prstGeom prst="rect">
            <a:avLst/>
          </a:prstGeom>
          <a:gradFill flip="none" rotWithShape="1">
            <a:gsLst>
              <a:gs pos="0">
                <a:schemeClr val="dk2">
                  <a:shade val="30000"/>
                  <a:satMod val="115000"/>
                </a:schemeClr>
              </a:gs>
              <a:gs pos="50000">
                <a:schemeClr val="dk2">
                  <a:shade val="67500"/>
                  <a:satMod val="115000"/>
                </a:schemeClr>
              </a:gs>
              <a:gs pos="100000">
                <a:schemeClr val="dk2">
                  <a:shade val="100000"/>
                  <a:satMod val="115000"/>
                </a:schemeClr>
              </a:gs>
            </a:gsLst>
            <a:lin ang="2700000" scaled="1"/>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lt1"/>
                </a:solidFill>
                <a:latin typeface="Figtree Medium"/>
                <a:ea typeface="Figtree Medium"/>
                <a:cs typeface="Figtree Medium"/>
                <a:sym typeface="Figtree Medium"/>
              </a:defRPr>
            </a:lvl1pPr>
            <a:lvl2pPr marR="0" lvl="1"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9pPr>
          </a:lstStyle>
          <a:p>
            <a:r>
              <a:rPr lang="en">
                <a:latin typeface="+mj-lt"/>
              </a:rPr>
              <a:t>04</a:t>
            </a:r>
          </a:p>
        </p:txBody>
      </p:sp>
      <p:sp>
        <p:nvSpPr>
          <p:cNvPr id="11" name="Google Shape;220;p33">
            <a:extLst>
              <a:ext uri="{FF2B5EF4-FFF2-40B4-BE49-F238E27FC236}">
                <a16:creationId xmlns:a16="http://schemas.microsoft.com/office/drawing/2014/main" id="{7C64A3CE-E9B0-84B9-6C77-A141A56C7E11}"/>
              </a:ext>
            </a:extLst>
          </p:cNvPr>
          <p:cNvSpPr txBox="1">
            <a:spLocks/>
          </p:cNvSpPr>
          <p:nvPr/>
        </p:nvSpPr>
        <p:spPr>
          <a:xfrm>
            <a:off x="1816107" y="3673888"/>
            <a:ext cx="2714100" cy="46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Figtree Medium"/>
                <a:ea typeface="Figtree Medium"/>
                <a:cs typeface="Figtree Medium"/>
                <a:sym typeface="Figtree Medium"/>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IN" sz="2000" err="1">
                <a:latin typeface="+mj-lt"/>
              </a:rPr>
              <a:t>Modeling</a:t>
            </a:r>
            <a:r>
              <a:rPr lang="en-IN" sz="2000">
                <a:latin typeface="+mj-lt"/>
              </a:rPr>
              <a:t> Approach</a:t>
            </a:r>
            <a:endParaRPr lang="en-IN">
              <a:latin typeface="+mj-lt"/>
            </a:endParaRPr>
          </a:p>
        </p:txBody>
      </p:sp>
      <p:sp>
        <p:nvSpPr>
          <p:cNvPr id="12" name="Google Shape;223;p33">
            <a:extLst>
              <a:ext uri="{FF2B5EF4-FFF2-40B4-BE49-F238E27FC236}">
                <a16:creationId xmlns:a16="http://schemas.microsoft.com/office/drawing/2014/main" id="{EF8F1A20-26E6-9663-72C2-37490AD49485}"/>
              </a:ext>
            </a:extLst>
          </p:cNvPr>
          <p:cNvSpPr txBox="1">
            <a:spLocks/>
          </p:cNvSpPr>
          <p:nvPr/>
        </p:nvSpPr>
        <p:spPr>
          <a:xfrm>
            <a:off x="4515532" y="3804519"/>
            <a:ext cx="638073" cy="574394"/>
          </a:xfrm>
          <a:prstGeom prst="rect">
            <a:avLst/>
          </a:prstGeom>
          <a:gradFill flip="none" rotWithShape="1">
            <a:gsLst>
              <a:gs pos="0">
                <a:schemeClr val="dk2">
                  <a:shade val="30000"/>
                  <a:satMod val="115000"/>
                </a:schemeClr>
              </a:gs>
              <a:gs pos="50000">
                <a:schemeClr val="dk2">
                  <a:shade val="67500"/>
                  <a:satMod val="115000"/>
                </a:schemeClr>
              </a:gs>
              <a:gs pos="100000">
                <a:schemeClr val="dk2">
                  <a:shade val="100000"/>
                  <a:satMod val="115000"/>
                </a:schemeClr>
              </a:gs>
            </a:gsLst>
            <a:lin ang="2700000" scaled="1"/>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lt1"/>
                </a:solidFill>
                <a:latin typeface="Figtree Medium"/>
                <a:ea typeface="Figtree Medium"/>
                <a:cs typeface="Figtree Medium"/>
                <a:sym typeface="Figtree Medium"/>
              </a:defRPr>
            </a:lvl1pPr>
            <a:lvl2pPr marR="0" lvl="1"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9pPr>
          </a:lstStyle>
          <a:p>
            <a:r>
              <a:rPr lang="en">
                <a:latin typeface="+mj-lt"/>
              </a:rPr>
              <a:t>08</a:t>
            </a:r>
          </a:p>
        </p:txBody>
      </p:sp>
      <p:sp>
        <p:nvSpPr>
          <p:cNvPr id="17" name="Google Shape;220;p33">
            <a:extLst>
              <a:ext uri="{FF2B5EF4-FFF2-40B4-BE49-F238E27FC236}">
                <a16:creationId xmlns:a16="http://schemas.microsoft.com/office/drawing/2014/main" id="{4D384FDE-DFD2-7AB9-865A-B7B2D02AA5A6}"/>
              </a:ext>
            </a:extLst>
          </p:cNvPr>
          <p:cNvSpPr txBox="1">
            <a:spLocks/>
          </p:cNvSpPr>
          <p:nvPr/>
        </p:nvSpPr>
        <p:spPr>
          <a:xfrm>
            <a:off x="5323875" y="3888677"/>
            <a:ext cx="2714100" cy="5928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Figtree Medium"/>
                <a:ea typeface="Figtree Medium"/>
                <a:cs typeface="Figtree Medium"/>
                <a:sym typeface="Figtree Medium"/>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IN" sz="2000">
                <a:latin typeface="+mj-lt"/>
              </a:rPr>
              <a:t>Recommendations &amp; Future Work</a:t>
            </a:r>
            <a:endParaRPr lang="en-IN">
              <a:latin typeface="+mj-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8"/>
          <p:cNvSpPr txBox="1">
            <a:spLocks noGrp="1"/>
          </p:cNvSpPr>
          <p:nvPr>
            <p:ph type="subTitle" idx="1"/>
          </p:nvPr>
        </p:nvSpPr>
        <p:spPr>
          <a:xfrm>
            <a:off x="732604" y="1277620"/>
            <a:ext cx="2502806" cy="46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b="1">
                <a:latin typeface="+mj-lt"/>
              </a:rPr>
              <a:t>Patient History Retrieval</a:t>
            </a:r>
            <a:endParaRPr sz="1400" b="1">
              <a:latin typeface="+mj-lt"/>
            </a:endParaRPr>
          </a:p>
        </p:txBody>
      </p:sp>
      <p:sp>
        <p:nvSpPr>
          <p:cNvPr id="359" name="Google Shape;359;p38"/>
          <p:cNvSpPr txBox="1">
            <a:spLocks noGrp="1"/>
          </p:cNvSpPr>
          <p:nvPr>
            <p:ph type="subTitle" idx="6"/>
          </p:nvPr>
        </p:nvSpPr>
        <p:spPr>
          <a:xfrm>
            <a:off x="780302" y="2870685"/>
            <a:ext cx="2407410" cy="46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b="1">
                <a:latin typeface="+mj-lt"/>
              </a:rPr>
              <a:t>Medical QnA</a:t>
            </a:r>
            <a:endParaRPr sz="1400" b="1">
              <a:latin typeface="+mj-lt"/>
            </a:endParaRPr>
          </a:p>
        </p:txBody>
      </p:sp>
      <p:sp>
        <p:nvSpPr>
          <p:cNvPr id="360" name="Google Shape;360;p38"/>
          <p:cNvSpPr txBox="1">
            <a:spLocks noGrp="1"/>
          </p:cNvSpPr>
          <p:nvPr>
            <p:ph type="subTitle" idx="7"/>
          </p:nvPr>
        </p:nvSpPr>
        <p:spPr>
          <a:xfrm>
            <a:off x="6002189" y="1277620"/>
            <a:ext cx="2280600" cy="46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b="1">
                <a:latin typeface="+mj-lt"/>
              </a:rPr>
              <a:t>Report Summarization</a:t>
            </a:r>
            <a:endParaRPr sz="1400" b="1">
              <a:latin typeface="+mj-lt"/>
            </a:endParaRPr>
          </a:p>
        </p:txBody>
      </p:sp>
      <p:sp>
        <p:nvSpPr>
          <p:cNvPr id="362" name="Google Shape;362;p38"/>
          <p:cNvSpPr txBox="1"/>
          <p:nvPr/>
        </p:nvSpPr>
        <p:spPr>
          <a:xfrm flipH="1">
            <a:off x="3475215" y="1741812"/>
            <a:ext cx="533746" cy="586256"/>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lt1"/>
              </a:solidFill>
              <a:latin typeface="+mj-lt"/>
              <a:ea typeface="Figtree"/>
              <a:cs typeface="Figtree"/>
              <a:sym typeface="Figtree"/>
            </a:endParaRPr>
          </a:p>
        </p:txBody>
      </p:sp>
      <p:sp>
        <p:nvSpPr>
          <p:cNvPr id="363" name="Google Shape;363;p38"/>
          <p:cNvSpPr txBox="1"/>
          <p:nvPr/>
        </p:nvSpPr>
        <p:spPr>
          <a:xfrm flipH="1">
            <a:off x="4975144" y="1740711"/>
            <a:ext cx="533746" cy="572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lt1"/>
              </a:solidFill>
              <a:latin typeface="+mj-lt"/>
              <a:ea typeface="Figtree"/>
              <a:cs typeface="Figtree"/>
              <a:sym typeface="Figtree"/>
            </a:endParaRPr>
          </a:p>
        </p:txBody>
      </p:sp>
      <p:sp>
        <p:nvSpPr>
          <p:cNvPr id="364" name="Google Shape;364;p38"/>
          <p:cNvSpPr txBox="1"/>
          <p:nvPr/>
        </p:nvSpPr>
        <p:spPr>
          <a:xfrm flipH="1">
            <a:off x="3452405" y="2753190"/>
            <a:ext cx="572498" cy="56639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lt1"/>
              </a:solidFill>
              <a:latin typeface="+mj-lt"/>
              <a:ea typeface="Figtree"/>
              <a:cs typeface="Figtree"/>
              <a:sym typeface="Figtree"/>
            </a:endParaRPr>
          </a:p>
        </p:txBody>
      </p:sp>
      <p:sp>
        <p:nvSpPr>
          <p:cNvPr id="366" name="Google Shape;366;p38"/>
          <p:cNvSpPr txBox="1">
            <a:spLocks noGrp="1"/>
          </p:cNvSpPr>
          <p:nvPr>
            <p:ph type="subTitle" idx="2"/>
          </p:nvPr>
        </p:nvSpPr>
        <p:spPr>
          <a:xfrm>
            <a:off x="626685" y="1710528"/>
            <a:ext cx="2714645" cy="1233095"/>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a:latin typeface="+mj-lt"/>
              </a:rPr>
              <a:t>Interact with medical transcripts</a:t>
            </a:r>
          </a:p>
          <a:p>
            <a:pPr marL="171450" lvl="0" indent="-171450" algn="l" rtl="0">
              <a:spcBef>
                <a:spcPts val="0"/>
              </a:spcBef>
              <a:spcAft>
                <a:spcPts val="0"/>
              </a:spcAft>
              <a:buFont typeface="Arial" panose="020B0604020202020204" pitchFamily="34" charset="0"/>
              <a:buChar char="•"/>
            </a:pPr>
            <a:r>
              <a:rPr lang="en-US">
                <a:latin typeface="+mj-lt"/>
              </a:rPr>
              <a:t>Extract insights based on patient history</a:t>
            </a:r>
          </a:p>
        </p:txBody>
      </p:sp>
      <p:sp>
        <p:nvSpPr>
          <p:cNvPr id="370" name="Google Shape;370;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j-lt"/>
              </a:rPr>
              <a:t>OBJECTIVES</a:t>
            </a:r>
            <a:endParaRPr>
              <a:latin typeface="+mj-lt"/>
            </a:endParaRPr>
          </a:p>
        </p:txBody>
      </p:sp>
      <p:grpSp>
        <p:nvGrpSpPr>
          <p:cNvPr id="371" name="Google Shape;371;p38"/>
          <p:cNvGrpSpPr/>
          <p:nvPr/>
        </p:nvGrpSpPr>
        <p:grpSpPr>
          <a:xfrm rot="5400000" flipH="1">
            <a:off x="42602" y="280481"/>
            <a:ext cx="1296525" cy="1033500"/>
            <a:chOff x="71200" y="1114125"/>
            <a:chExt cx="1296525" cy="1033500"/>
          </a:xfrm>
        </p:grpSpPr>
        <p:sp>
          <p:nvSpPr>
            <p:cNvPr id="372" name="Google Shape;372;p38"/>
            <p:cNvSpPr/>
            <p:nvPr/>
          </p:nvSpPr>
          <p:spPr>
            <a:xfrm>
              <a:off x="1013725" y="1114125"/>
              <a:ext cx="354000" cy="3540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73" name="Google Shape;373;p38"/>
            <p:cNvSpPr/>
            <p:nvPr/>
          </p:nvSpPr>
          <p:spPr>
            <a:xfrm>
              <a:off x="715100" y="1209525"/>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74" name="Google Shape;374;p38"/>
            <p:cNvSpPr/>
            <p:nvPr/>
          </p:nvSpPr>
          <p:spPr>
            <a:xfrm>
              <a:off x="905850" y="1793625"/>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75" name="Google Shape;375;p38"/>
            <p:cNvSpPr/>
            <p:nvPr/>
          </p:nvSpPr>
          <p:spPr>
            <a:xfrm>
              <a:off x="473300" y="1905825"/>
              <a:ext cx="241800" cy="2418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76" name="Google Shape;376;p38"/>
            <p:cNvSpPr/>
            <p:nvPr/>
          </p:nvSpPr>
          <p:spPr>
            <a:xfrm>
              <a:off x="71200" y="1848363"/>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77" name="Google Shape;377;p38"/>
            <p:cNvSpPr/>
            <p:nvPr/>
          </p:nvSpPr>
          <p:spPr>
            <a:xfrm>
              <a:off x="385700" y="1524213"/>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sp>
        <p:nvSpPr>
          <p:cNvPr id="383" name="Google Shape;383;p38"/>
          <p:cNvSpPr/>
          <p:nvPr/>
        </p:nvSpPr>
        <p:spPr>
          <a:xfrm>
            <a:off x="5511643" y="2113118"/>
            <a:ext cx="24234" cy="20730"/>
          </a:xfrm>
          <a:custGeom>
            <a:avLst/>
            <a:gdLst/>
            <a:ahLst/>
            <a:cxnLst/>
            <a:rect l="l" t="t" r="r" b="b"/>
            <a:pathLst>
              <a:path w="1307" h="1118" extrusionOk="0">
                <a:moveTo>
                  <a:pt x="748" y="0"/>
                </a:moveTo>
                <a:cubicBezTo>
                  <a:pt x="250" y="0"/>
                  <a:pt x="0" y="601"/>
                  <a:pt x="352" y="954"/>
                </a:cubicBezTo>
                <a:cubicBezTo>
                  <a:pt x="458" y="1061"/>
                  <a:pt x="601" y="1118"/>
                  <a:pt x="747" y="1118"/>
                </a:cubicBezTo>
                <a:cubicBezTo>
                  <a:pt x="819" y="1118"/>
                  <a:pt x="892" y="1104"/>
                  <a:pt x="961" y="1075"/>
                </a:cubicBezTo>
                <a:cubicBezTo>
                  <a:pt x="1169" y="988"/>
                  <a:pt x="1307" y="785"/>
                  <a:pt x="1307" y="559"/>
                </a:cubicBezTo>
                <a:cubicBezTo>
                  <a:pt x="1307" y="250"/>
                  <a:pt x="1055" y="0"/>
                  <a:pt x="7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nvGrpSpPr>
          <p:cNvPr id="389" name="Google Shape;389;p38"/>
          <p:cNvGrpSpPr/>
          <p:nvPr/>
        </p:nvGrpSpPr>
        <p:grpSpPr>
          <a:xfrm rot="-5400000">
            <a:off x="7881657" y="236681"/>
            <a:ext cx="1296525" cy="1033500"/>
            <a:chOff x="71200" y="1114125"/>
            <a:chExt cx="1296525" cy="1033500"/>
          </a:xfrm>
        </p:grpSpPr>
        <p:sp>
          <p:nvSpPr>
            <p:cNvPr id="390" name="Google Shape;390;p38"/>
            <p:cNvSpPr/>
            <p:nvPr/>
          </p:nvSpPr>
          <p:spPr>
            <a:xfrm>
              <a:off x="1013725" y="1114125"/>
              <a:ext cx="354000" cy="3540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91" name="Google Shape;391;p38"/>
            <p:cNvSpPr/>
            <p:nvPr/>
          </p:nvSpPr>
          <p:spPr>
            <a:xfrm>
              <a:off x="715100" y="1209525"/>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92" name="Google Shape;392;p38"/>
            <p:cNvSpPr/>
            <p:nvPr/>
          </p:nvSpPr>
          <p:spPr>
            <a:xfrm>
              <a:off x="905850" y="1793625"/>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93" name="Google Shape;393;p38"/>
            <p:cNvSpPr/>
            <p:nvPr/>
          </p:nvSpPr>
          <p:spPr>
            <a:xfrm>
              <a:off x="473300" y="1905825"/>
              <a:ext cx="241800" cy="2418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94" name="Google Shape;394;p38"/>
            <p:cNvSpPr/>
            <p:nvPr/>
          </p:nvSpPr>
          <p:spPr>
            <a:xfrm>
              <a:off x="71200" y="1848363"/>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95" name="Google Shape;395;p38"/>
            <p:cNvSpPr/>
            <p:nvPr/>
          </p:nvSpPr>
          <p:spPr>
            <a:xfrm>
              <a:off x="385700" y="1524213"/>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grpSp>
        <p:nvGrpSpPr>
          <p:cNvPr id="2" name="Google Shape;9258;p71">
            <a:extLst>
              <a:ext uri="{FF2B5EF4-FFF2-40B4-BE49-F238E27FC236}">
                <a16:creationId xmlns:a16="http://schemas.microsoft.com/office/drawing/2014/main" id="{059B5971-F61C-D27E-C1CA-D87F6FFFF161}"/>
              </a:ext>
            </a:extLst>
          </p:cNvPr>
          <p:cNvGrpSpPr/>
          <p:nvPr/>
        </p:nvGrpSpPr>
        <p:grpSpPr>
          <a:xfrm>
            <a:off x="3572154" y="1831256"/>
            <a:ext cx="353180" cy="354107"/>
            <a:chOff x="-25104475" y="2340425"/>
            <a:chExt cx="295375" cy="296150"/>
          </a:xfrm>
          <a:solidFill>
            <a:schemeClr val="bg1"/>
          </a:solidFill>
        </p:grpSpPr>
        <p:sp>
          <p:nvSpPr>
            <p:cNvPr id="3" name="Google Shape;9259;p71">
              <a:extLst>
                <a:ext uri="{FF2B5EF4-FFF2-40B4-BE49-F238E27FC236}">
                  <a16:creationId xmlns:a16="http://schemas.microsoft.com/office/drawing/2014/main" id="{2B1F6A1E-D7A2-1BC6-A52D-FC7AA4CC85A1}"/>
                </a:ext>
              </a:extLst>
            </p:cNvPr>
            <p:cNvSpPr/>
            <p:nvPr/>
          </p:nvSpPr>
          <p:spPr>
            <a:xfrm>
              <a:off x="-25104475" y="2340425"/>
              <a:ext cx="225275" cy="296150"/>
            </a:xfrm>
            <a:custGeom>
              <a:avLst/>
              <a:gdLst/>
              <a:ahLst/>
              <a:cxnLst/>
              <a:rect l="l" t="t" r="r" b="b"/>
              <a:pathLst>
                <a:path w="9011" h="11846" extrusionOk="0">
                  <a:moveTo>
                    <a:pt x="4474" y="693"/>
                  </a:moveTo>
                  <a:cubicBezTo>
                    <a:pt x="5041" y="693"/>
                    <a:pt x="5514" y="1166"/>
                    <a:pt x="5514" y="1733"/>
                  </a:cubicBezTo>
                  <a:cubicBezTo>
                    <a:pt x="5514" y="1922"/>
                    <a:pt x="5671" y="2079"/>
                    <a:pt x="5860" y="2079"/>
                  </a:cubicBezTo>
                  <a:lnTo>
                    <a:pt x="6585" y="2079"/>
                  </a:lnTo>
                  <a:cubicBezTo>
                    <a:pt x="6774" y="2079"/>
                    <a:pt x="6931" y="2237"/>
                    <a:pt x="6931" y="2426"/>
                  </a:cubicBezTo>
                  <a:lnTo>
                    <a:pt x="6931" y="2804"/>
                  </a:lnTo>
                  <a:lnTo>
                    <a:pt x="2080" y="2804"/>
                  </a:lnTo>
                  <a:lnTo>
                    <a:pt x="2080" y="2426"/>
                  </a:lnTo>
                  <a:cubicBezTo>
                    <a:pt x="2048" y="2237"/>
                    <a:pt x="2206" y="2079"/>
                    <a:pt x="2395" y="2079"/>
                  </a:cubicBezTo>
                  <a:lnTo>
                    <a:pt x="3119" y="2079"/>
                  </a:lnTo>
                  <a:cubicBezTo>
                    <a:pt x="3308" y="2079"/>
                    <a:pt x="3466" y="1922"/>
                    <a:pt x="3466" y="1733"/>
                  </a:cubicBezTo>
                  <a:cubicBezTo>
                    <a:pt x="3466" y="1134"/>
                    <a:pt x="3939" y="693"/>
                    <a:pt x="4474" y="693"/>
                  </a:cubicBezTo>
                  <a:close/>
                  <a:moveTo>
                    <a:pt x="8003" y="2804"/>
                  </a:moveTo>
                  <a:cubicBezTo>
                    <a:pt x="8192" y="2804"/>
                    <a:pt x="8349" y="2962"/>
                    <a:pt x="8349" y="3151"/>
                  </a:cubicBezTo>
                  <a:lnTo>
                    <a:pt x="8349" y="10838"/>
                  </a:lnTo>
                  <a:lnTo>
                    <a:pt x="8286" y="10838"/>
                  </a:lnTo>
                  <a:cubicBezTo>
                    <a:pt x="8286" y="11027"/>
                    <a:pt x="8129" y="11184"/>
                    <a:pt x="7940" y="11184"/>
                  </a:cubicBezTo>
                  <a:lnTo>
                    <a:pt x="1009" y="11184"/>
                  </a:lnTo>
                  <a:cubicBezTo>
                    <a:pt x="820" y="11184"/>
                    <a:pt x="662" y="11027"/>
                    <a:pt x="662" y="10838"/>
                  </a:cubicBezTo>
                  <a:lnTo>
                    <a:pt x="662" y="3151"/>
                  </a:lnTo>
                  <a:cubicBezTo>
                    <a:pt x="662" y="2962"/>
                    <a:pt x="820" y="2804"/>
                    <a:pt x="1009" y="2804"/>
                  </a:cubicBezTo>
                  <a:lnTo>
                    <a:pt x="1355" y="2804"/>
                  </a:lnTo>
                  <a:lnTo>
                    <a:pt x="1355" y="3151"/>
                  </a:lnTo>
                  <a:cubicBezTo>
                    <a:pt x="1355" y="3340"/>
                    <a:pt x="1544" y="3497"/>
                    <a:pt x="1733" y="3497"/>
                  </a:cubicBezTo>
                  <a:lnTo>
                    <a:pt x="7278" y="3497"/>
                  </a:lnTo>
                  <a:cubicBezTo>
                    <a:pt x="7467" y="3497"/>
                    <a:pt x="7625" y="3340"/>
                    <a:pt x="7625" y="3151"/>
                  </a:cubicBezTo>
                  <a:lnTo>
                    <a:pt x="7625" y="2804"/>
                  </a:lnTo>
                  <a:close/>
                  <a:moveTo>
                    <a:pt x="4474" y="0"/>
                  </a:moveTo>
                  <a:cubicBezTo>
                    <a:pt x="3655" y="0"/>
                    <a:pt x="2930" y="599"/>
                    <a:pt x="2773" y="1386"/>
                  </a:cubicBezTo>
                  <a:lnTo>
                    <a:pt x="2395" y="1386"/>
                  </a:lnTo>
                  <a:cubicBezTo>
                    <a:pt x="1954" y="1386"/>
                    <a:pt x="1576" y="1638"/>
                    <a:pt x="1418" y="2079"/>
                  </a:cubicBezTo>
                  <a:lnTo>
                    <a:pt x="1009" y="2079"/>
                  </a:lnTo>
                  <a:cubicBezTo>
                    <a:pt x="410" y="2079"/>
                    <a:pt x="0" y="2552"/>
                    <a:pt x="0" y="3119"/>
                  </a:cubicBezTo>
                  <a:lnTo>
                    <a:pt x="0" y="10838"/>
                  </a:lnTo>
                  <a:cubicBezTo>
                    <a:pt x="0" y="11405"/>
                    <a:pt x="473" y="11846"/>
                    <a:pt x="1009" y="11846"/>
                  </a:cubicBezTo>
                  <a:lnTo>
                    <a:pt x="7940" y="11846"/>
                  </a:lnTo>
                  <a:cubicBezTo>
                    <a:pt x="8538" y="11846"/>
                    <a:pt x="8979" y="11373"/>
                    <a:pt x="8979" y="10838"/>
                  </a:cubicBezTo>
                  <a:lnTo>
                    <a:pt x="8979" y="3151"/>
                  </a:lnTo>
                  <a:cubicBezTo>
                    <a:pt x="9011" y="2552"/>
                    <a:pt x="8538" y="2079"/>
                    <a:pt x="7940" y="2079"/>
                  </a:cubicBezTo>
                  <a:lnTo>
                    <a:pt x="7562" y="2079"/>
                  </a:lnTo>
                  <a:cubicBezTo>
                    <a:pt x="7404" y="1701"/>
                    <a:pt x="7026" y="1386"/>
                    <a:pt x="6553" y="1386"/>
                  </a:cubicBezTo>
                  <a:lnTo>
                    <a:pt x="6175" y="1386"/>
                  </a:lnTo>
                  <a:cubicBezTo>
                    <a:pt x="6018" y="599"/>
                    <a:pt x="5293" y="0"/>
                    <a:pt x="44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latin typeface="+mj-lt"/>
              </a:endParaRPr>
            </a:p>
          </p:txBody>
        </p:sp>
        <p:sp>
          <p:nvSpPr>
            <p:cNvPr id="4" name="Google Shape;9260;p71">
              <a:extLst>
                <a:ext uri="{FF2B5EF4-FFF2-40B4-BE49-F238E27FC236}">
                  <a16:creationId xmlns:a16="http://schemas.microsoft.com/office/drawing/2014/main" id="{4D6DE90F-8522-7B73-006D-FA6DB318F292}"/>
                </a:ext>
              </a:extLst>
            </p:cNvPr>
            <p:cNvSpPr/>
            <p:nvPr/>
          </p:nvSpPr>
          <p:spPr>
            <a:xfrm>
              <a:off x="-25001300" y="2375075"/>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j-lt"/>
              </a:endParaRPr>
            </a:p>
          </p:txBody>
        </p:sp>
        <p:sp>
          <p:nvSpPr>
            <p:cNvPr id="5" name="Google Shape;9261;p71">
              <a:extLst>
                <a:ext uri="{FF2B5EF4-FFF2-40B4-BE49-F238E27FC236}">
                  <a16:creationId xmlns:a16="http://schemas.microsoft.com/office/drawing/2014/main" id="{5196FCD3-02E8-DFA3-4719-4FAF757E1ACD}"/>
                </a:ext>
              </a:extLst>
            </p:cNvPr>
            <p:cNvSpPr/>
            <p:nvPr/>
          </p:nvSpPr>
          <p:spPr>
            <a:xfrm>
              <a:off x="-25070600" y="2444375"/>
              <a:ext cx="87450" cy="86675"/>
            </a:xfrm>
            <a:custGeom>
              <a:avLst/>
              <a:gdLst/>
              <a:ahLst/>
              <a:cxnLst/>
              <a:rect l="l" t="t" r="r" b="b"/>
              <a:pathLst>
                <a:path w="3498" h="3467" extrusionOk="0">
                  <a:moveTo>
                    <a:pt x="2773" y="725"/>
                  </a:moveTo>
                  <a:lnTo>
                    <a:pt x="2773" y="2805"/>
                  </a:lnTo>
                  <a:lnTo>
                    <a:pt x="693" y="2805"/>
                  </a:lnTo>
                  <a:lnTo>
                    <a:pt x="693" y="725"/>
                  </a:lnTo>
                  <a:close/>
                  <a:moveTo>
                    <a:pt x="378" y="1"/>
                  </a:moveTo>
                  <a:cubicBezTo>
                    <a:pt x="189" y="1"/>
                    <a:pt x="0" y="158"/>
                    <a:pt x="0" y="379"/>
                  </a:cubicBezTo>
                  <a:lnTo>
                    <a:pt x="0" y="3120"/>
                  </a:lnTo>
                  <a:cubicBezTo>
                    <a:pt x="0" y="3309"/>
                    <a:pt x="189" y="3466"/>
                    <a:pt x="378" y="3466"/>
                  </a:cubicBezTo>
                  <a:lnTo>
                    <a:pt x="3119" y="3466"/>
                  </a:lnTo>
                  <a:cubicBezTo>
                    <a:pt x="3340" y="3466"/>
                    <a:pt x="3497" y="3309"/>
                    <a:pt x="3497" y="3120"/>
                  </a:cubicBezTo>
                  <a:lnTo>
                    <a:pt x="3497" y="379"/>
                  </a:lnTo>
                  <a:cubicBezTo>
                    <a:pt x="3497" y="158"/>
                    <a:pt x="3340" y="1"/>
                    <a:pt x="31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j-lt"/>
              </a:endParaRPr>
            </a:p>
          </p:txBody>
        </p:sp>
        <p:sp>
          <p:nvSpPr>
            <p:cNvPr id="6" name="Google Shape;9262;p71">
              <a:extLst>
                <a:ext uri="{FF2B5EF4-FFF2-40B4-BE49-F238E27FC236}">
                  <a16:creationId xmlns:a16="http://schemas.microsoft.com/office/drawing/2014/main" id="{32BFCDC9-23CD-4E98-79E7-7CA3BD72028C}"/>
                </a:ext>
              </a:extLst>
            </p:cNvPr>
            <p:cNvSpPr/>
            <p:nvPr/>
          </p:nvSpPr>
          <p:spPr>
            <a:xfrm>
              <a:off x="-24966650" y="2479025"/>
              <a:ext cx="52025" cy="18150"/>
            </a:xfrm>
            <a:custGeom>
              <a:avLst/>
              <a:gdLst/>
              <a:ahLst/>
              <a:cxnLst/>
              <a:rect l="l" t="t" r="r" b="b"/>
              <a:pathLst>
                <a:path w="2081" h="726" extrusionOk="0">
                  <a:moveTo>
                    <a:pt x="347" y="1"/>
                  </a:moveTo>
                  <a:cubicBezTo>
                    <a:pt x="158" y="1"/>
                    <a:pt x="1" y="158"/>
                    <a:pt x="1" y="347"/>
                  </a:cubicBezTo>
                  <a:cubicBezTo>
                    <a:pt x="1" y="568"/>
                    <a:pt x="158" y="726"/>
                    <a:pt x="347" y="726"/>
                  </a:cubicBezTo>
                  <a:lnTo>
                    <a:pt x="1734" y="726"/>
                  </a:lnTo>
                  <a:cubicBezTo>
                    <a:pt x="1923" y="726"/>
                    <a:pt x="2080" y="568"/>
                    <a:pt x="2080" y="347"/>
                  </a:cubicBezTo>
                  <a:cubicBezTo>
                    <a:pt x="2080" y="158"/>
                    <a:pt x="1923" y="1"/>
                    <a:pt x="17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j-lt"/>
              </a:endParaRPr>
            </a:p>
          </p:txBody>
        </p:sp>
        <p:sp>
          <p:nvSpPr>
            <p:cNvPr id="7" name="Google Shape;9263;p71">
              <a:extLst>
                <a:ext uri="{FF2B5EF4-FFF2-40B4-BE49-F238E27FC236}">
                  <a16:creationId xmlns:a16="http://schemas.microsoft.com/office/drawing/2014/main" id="{6893356B-3F30-3F90-A159-A5F97D7AB018}"/>
                </a:ext>
              </a:extLst>
            </p:cNvPr>
            <p:cNvSpPr/>
            <p:nvPr/>
          </p:nvSpPr>
          <p:spPr>
            <a:xfrm>
              <a:off x="-24966650" y="2444375"/>
              <a:ext cx="52025" cy="18150"/>
            </a:xfrm>
            <a:custGeom>
              <a:avLst/>
              <a:gdLst/>
              <a:ahLst/>
              <a:cxnLst/>
              <a:rect l="l" t="t" r="r" b="b"/>
              <a:pathLst>
                <a:path w="2081" h="726" extrusionOk="0">
                  <a:moveTo>
                    <a:pt x="347" y="1"/>
                  </a:moveTo>
                  <a:cubicBezTo>
                    <a:pt x="158" y="1"/>
                    <a:pt x="1" y="158"/>
                    <a:pt x="1" y="379"/>
                  </a:cubicBezTo>
                  <a:cubicBezTo>
                    <a:pt x="1" y="568"/>
                    <a:pt x="158" y="725"/>
                    <a:pt x="347" y="725"/>
                  </a:cubicBezTo>
                  <a:lnTo>
                    <a:pt x="1734" y="725"/>
                  </a:lnTo>
                  <a:cubicBezTo>
                    <a:pt x="1923" y="725"/>
                    <a:pt x="2080" y="568"/>
                    <a:pt x="2080" y="379"/>
                  </a:cubicBezTo>
                  <a:cubicBezTo>
                    <a:pt x="2080" y="158"/>
                    <a:pt x="1923" y="1"/>
                    <a:pt x="17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j-lt"/>
              </a:endParaRPr>
            </a:p>
          </p:txBody>
        </p:sp>
        <p:sp>
          <p:nvSpPr>
            <p:cNvPr id="8" name="Google Shape;9264;p71">
              <a:extLst>
                <a:ext uri="{FF2B5EF4-FFF2-40B4-BE49-F238E27FC236}">
                  <a16:creationId xmlns:a16="http://schemas.microsoft.com/office/drawing/2014/main" id="{35EA1ABC-0214-E1FF-477B-E61E48D21C7A}"/>
                </a:ext>
              </a:extLst>
            </p:cNvPr>
            <p:cNvSpPr/>
            <p:nvPr/>
          </p:nvSpPr>
          <p:spPr>
            <a:xfrm>
              <a:off x="-24966650" y="2513700"/>
              <a:ext cx="52025" cy="17350"/>
            </a:xfrm>
            <a:custGeom>
              <a:avLst/>
              <a:gdLst/>
              <a:ahLst/>
              <a:cxnLst/>
              <a:rect l="l" t="t" r="r" b="b"/>
              <a:pathLst>
                <a:path w="2081" h="694" extrusionOk="0">
                  <a:moveTo>
                    <a:pt x="347" y="0"/>
                  </a:moveTo>
                  <a:cubicBezTo>
                    <a:pt x="158" y="0"/>
                    <a:pt x="1" y="158"/>
                    <a:pt x="1" y="347"/>
                  </a:cubicBezTo>
                  <a:cubicBezTo>
                    <a:pt x="1" y="536"/>
                    <a:pt x="158" y="693"/>
                    <a:pt x="347" y="693"/>
                  </a:cubicBezTo>
                  <a:lnTo>
                    <a:pt x="1734" y="693"/>
                  </a:lnTo>
                  <a:cubicBezTo>
                    <a:pt x="1923" y="693"/>
                    <a:pt x="2080" y="536"/>
                    <a:pt x="2080" y="347"/>
                  </a:cubicBezTo>
                  <a:cubicBezTo>
                    <a:pt x="2080" y="158"/>
                    <a:pt x="1923" y="0"/>
                    <a:pt x="173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j-lt"/>
              </a:endParaRPr>
            </a:p>
          </p:txBody>
        </p:sp>
        <p:sp>
          <p:nvSpPr>
            <p:cNvPr id="9" name="Google Shape;9265;p71">
              <a:extLst>
                <a:ext uri="{FF2B5EF4-FFF2-40B4-BE49-F238E27FC236}">
                  <a16:creationId xmlns:a16="http://schemas.microsoft.com/office/drawing/2014/main" id="{EF6CEFCA-6DAE-700F-4D53-7CC3F0BBA8BA}"/>
                </a:ext>
              </a:extLst>
            </p:cNvPr>
            <p:cNvSpPr/>
            <p:nvPr/>
          </p:nvSpPr>
          <p:spPr>
            <a:xfrm>
              <a:off x="-25071400" y="2549125"/>
              <a:ext cx="156775" cy="17350"/>
            </a:xfrm>
            <a:custGeom>
              <a:avLst/>
              <a:gdLst/>
              <a:ahLst/>
              <a:cxnLst/>
              <a:rect l="l" t="t" r="r" b="b"/>
              <a:pathLst>
                <a:path w="6271" h="694" extrusionOk="0">
                  <a:moveTo>
                    <a:pt x="379" y="1"/>
                  </a:moveTo>
                  <a:cubicBezTo>
                    <a:pt x="158" y="1"/>
                    <a:pt x="1" y="158"/>
                    <a:pt x="1" y="347"/>
                  </a:cubicBezTo>
                  <a:cubicBezTo>
                    <a:pt x="1" y="536"/>
                    <a:pt x="158" y="694"/>
                    <a:pt x="379" y="694"/>
                  </a:cubicBezTo>
                  <a:lnTo>
                    <a:pt x="5924" y="694"/>
                  </a:lnTo>
                  <a:cubicBezTo>
                    <a:pt x="6113" y="694"/>
                    <a:pt x="6270" y="536"/>
                    <a:pt x="6270" y="347"/>
                  </a:cubicBezTo>
                  <a:cubicBezTo>
                    <a:pt x="6270" y="158"/>
                    <a:pt x="6113" y="1"/>
                    <a:pt x="59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j-lt"/>
              </a:endParaRPr>
            </a:p>
          </p:txBody>
        </p:sp>
        <p:sp>
          <p:nvSpPr>
            <p:cNvPr id="10" name="Google Shape;9266;p71">
              <a:extLst>
                <a:ext uri="{FF2B5EF4-FFF2-40B4-BE49-F238E27FC236}">
                  <a16:creationId xmlns:a16="http://schemas.microsoft.com/office/drawing/2014/main" id="{33652E7C-D53C-2BE3-8D28-4838360C9DB9}"/>
                </a:ext>
              </a:extLst>
            </p:cNvPr>
            <p:cNvSpPr/>
            <p:nvPr/>
          </p:nvSpPr>
          <p:spPr>
            <a:xfrm>
              <a:off x="-25071400" y="2583800"/>
              <a:ext cx="156775" cy="17350"/>
            </a:xfrm>
            <a:custGeom>
              <a:avLst/>
              <a:gdLst/>
              <a:ahLst/>
              <a:cxnLst/>
              <a:rect l="l" t="t" r="r" b="b"/>
              <a:pathLst>
                <a:path w="6271" h="694" extrusionOk="0">
                  <a:moveTo>
                    <a:pt x="379" y="0"/>
                  </a:moveTo>
                  <a:cubicBezTo>
                    <a:pt x="158" y="0"/>
                    <a:pt x="1" y="158"/>
                    <a:pt x="1" y="347"/>
                  </a:cubicBezTo>
                  <a:cubicBezTo>
                    <a:pt x="1" y="536"/>
                    <a:pt x="158" y="693"/>
                    <a:pt x="379" y="693"/>
                  </a:cubicBezTo>
                  <a:lnTo>
                    <a:pt x="5924" y="693"/>
                  </a:lnTo>
                  <a:cubicBezTo>
                    <a:pt x="6113" y="693"/>
                    <a:pt x="6270" y="536"/>
                    <a:pt x="6270" y="347"/>
                  </a:cubicBezTo>
                  <a:cubicBezTo>
                    <a:pt x="6270" y="158"/>
                    <a:pt x="6113" y="0"/>
                    <a:pt x="59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j-lt"/>
              </a:endParaRPr>
            </a:p>
          </p:txBody>
        </p:sp>
        <p:sp>
          <p:nvSpPr>
            <p:cNvPr id="11" name="Google Shape;9267;p71">
              <a:extLst>
                <a:ext uri="{FF2B5EF4-FFF2-40B4-BE49-F238E27FC236}">
                  <a16:creationId xmlns:a16="http://schemas.microsoft.com/office/drawing/2014/main" id="{1E7D212E-4802-75DE-DB5B-976EEE1B64BE}"/>
                </a:ext>
              </a:extLst>
            </p:cNvPr>
            <p:cNvSpPr/>
            <p:nvPr/>
          </p:nvSpPr>
          <p:spPr>
            <a:xfrm>
              <a:off x="-24862675" y="2375850"/>
              <a:ext cx="53575" cy="260725"/>
            </a:xfrm>
            <a:custGeom>
              <a:avLst/>
              <a:gdLst/>
              <a:ahLst/>
              <a:cxnLst/>
              <a:rect l="l" t="t" r="r" b="b"/>
              <a:pathLst>
                <a:path w="2143" h="10429" extrusionOk="0">
                  <a:moveTo>
                    <a:pt x="1103" y="1103"/>
                  </a:moveTo>
                  <a:lnTo>
                    <a:pt x="1481" y="1797"/>
                  </a:lnTo>
                  <a:lnTo>
                    <a:pt x="1481" y="7625"/>
                  </a:lnTo>
                  <a:lnTo>
                    <a:pt x="757" y="7625"/>
                  </a:lnTo>
                  <a:lnTo>
                    <a:pt x="757" y="1797"/>
                  </a:lnTo>
                  <a:lnTo>
                    <a:pt x="1103" y="1103"/>
                  </a:lnTo>
                  <a:close/>
                  <a:moveTo>
                    <a:pt x="1481" y="8255"/>
                  </a:moveTo>
                  <a:lnTo>
                    <a:pt x="1481" y="9358"/>
                  </a:lnTo>
                  <a:cubicBezTo>
                    <a:pt x="1450" y="9578"/>
                    <a:pt x="1324" y="9736"/>
                    <a:pt x="1103" y="9736"/>
                  </a:cubicBezTo>
                  <a:cubicBezTo>
                    <a:pt x="914" y="9736"/>
                    <a:pt x="757" y="9578"/>
                    <a:pt x="757" y="9358"/>
                  </a:cubicBezTo>
                  <a:lnTo>
                    <a:pt x="757" y="8255"/>
                  </a:lnTo>
                  <a:close/>
                  <a:moveTo>
                    <a:pt x="1072" y="1"/>
                  </a:moveTo>
                  <a:cubicBezTo>
                    <a:pt x="946" y="1"/>
                    <a:pt x="820" y="64"/>
                    <a:pt x="757" y="190"/>
                  </a:cubicBezTo>
                  <a:lnTo>
                    <a:pt x="32" y="1576"/>
                  </a:lnTo>
                  <a:cubicBezTo>
                    <a:pt x="0" y="1608"/>
                    <a:pt x="0" y="1702"/>
                    <a:pt x="0" y="1734"/>
                  </a:cubicBezTo>
                  <a:lnTo>
                    <a:pt x="0" y="9421"/>
                  </a:lnTo>
                  <a:cubicBezTo>
                    <a:pt x="0" y="9988"/>
                    <a:pt x="473" y="10429"/>
                    <a:pt x="1040" y="10429"/>
                  </a:cubicBezTo>
                  <a:cubicBezTo>
                    <a:pt x="1607" y="10429"/>
                    <a:pt x="2048" y="9956"/>
                    <a:pt x="2048" y="9421"/>
                  </a:cubicBezTo>
                  <a:lnTo>
                    <a:pt x="2048" y="1734"/>
                  </a:lnTo>
                  <a:cubicBezTo>
                    <a:pt x="2143" y="1639"/>
                    <a:pt x="2143" y="1608"/>
                    <a:pt x="2111" y="1576"/>
                  </a:cubicBezTo>
                  <a:lnTo>
                    <a:pt x="1387" y="190"/>
                  </a:lnTo>
                  <a:cubicBezTo>
                    <a:pt x="1355" y="64"/>
                    <a:pt x="1198" y="1"/>
                    <a:pt x="1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j-lt"/>
              </a:endParaRPr>
            </a:p>
          </p:txBody>
        </p:sp>
      </p:grpSp>
      <p:grpSp>
        <p:nvGrpSpPr>
          <p:cNvPr id="13" name="Google Shape;9699;p73">
            <a:extLst>
              <a:ext uri="{FF2B5EF4-FFF2-40B4-BE49-F238E27FC236}">
                <a16:creationId xmlns:a16="http://schemas.microsoft.com/office/drawing/2014/main" id="{10D17F16-3547-105D-8E5D-2007FF8B14F5}"/>
              </a:ext>
            </a:extLst>
          </p:cNvPr>
          <p:cNvGrpSpPr/>
          <p:nvPr/>
        </p:nvGrpSpPr>
        <p:grpSpPr>
          <a:xfrm>
            <a:off x="3505169" y="2788240"/>
            <a:ext cx="450119" cy="481064"/>
            <a:chOff x="-35134875" y="2272675"/>
            <a:chExt cx="291450" cy="291875"/>
          </a:xfrm>
          <a:solidFill>
            <a:schemeClr val="bg1"/>
          </a:solidFill>
        </p:grpSpPr>
        <p:sp>
          <p:nvSpPr>
            <p:cNvPr id="14" name="Google Shape;9700;p73">
              <a:extLst>
                <a:ext uri="{FF2B5EF4-FFF2-40B4-BE49-F238E27FC236}">
                  <a16:creationId xmlns:a16="http://schemas.microsoft.com/office/drawing/2014/main" id="{80FD853A-27CA-B5C7-BBA8-3E1B20EC6286}"/>
                </a:ext>
              </a:extLst>
            </p:cNvPr>
            <p:cNvSpPr/>
            <p:nvPr/>
          </p:nvSpPr>
          <p:spPr>
            <a:xfrm>
              <a:off x="-35134875" y="2272675"/>
              <a:ext cx="291450" cy="291875"/>
            </a:xfrm>
            <a:custGeom>
              <a:avLst/>
              <a:gdLst/>
              <a:ahLst/>
              <a:cxnLst/>
              <a:rect l="l" t="t" r="r" b="b"/>
              <a:pathLst>
                <a:path w="11658" h="11675" extrusionOk="0">
                  <a:moveTo>
                    <a:pt x="9925" y="662"/>
                  </a:moveTo>
                  <a:cubicBezTo>
                    <a:pt x="10460" y="662"/>
                    <a:pt x="10933" y="1135"/>
                    <a:pt x="10933" y="1733"/>
                  </a:cubicBezTo>
                  <a:lnTo>
                    <a:pt x="10933" y="5136"/>
                  </a:lnTo>
                  <a:cubicBezTo>
                    <a:pt x="10933" y="5703"/>
                    <a:pt x="10460" y="6176"/>
                    <a:pt x="9925" y="6176"/>
                  </a:cubicBezTo>
                  <a:cubicBezTo>
                    <a:pt x="9704" y="6176"/>
                    <a:pt x="9547" y="6333"/>
                    <a:pt x="9547" y="6522"/>
                  </a:cubicBezTo>
                  <a:lnTo>
                    <a:pt x="9547" y="7751"/>
                  </a:lnTo>
                  <a:lnTo>
                    <a:pt x="8192" y="6365"/>
                  </a:lnTo>
                  <a:lnTo>
                    <a:pt x="8192" y="4474"/>
                  </a:lnTo>
                  <a:cubicBezTo>
                    <a:pt x="8192" y="3529"/>
                    <a:pt x="7404" y="2742"/>
                    <a:pt x="6459" y="2742"/>
                  </a:cubicBezTo>
                  <a:lnTo>
                    <a:pt x="3372" y="2742"/>
                  </a:lnTo>
                  <a:lnTo>
                    <a:pt x="3372" y="1733"/>
                  </a:lnTo>
                  <a:cubicBezTo>
                    <a:pt x="3372" y="1166"/>
                    <a:pt x="3844" y="662"/>
                    <a:pt x="4411" y="662"/>
                  </a:cubicBezTo>
                  <a:close/>
                  <a:moveTo>
                    <a:pt x="6459" y="3403"/>
                  </a:moveTo>
                  <a:cubicBezTo>
                    <a:pt x="6995" y="3403"/>
                    <a:pt x="7499" y="3876"/>
                    <a:pt x="7499" y="4474"/>
                  </a:cubicBezTo>
                  <a:lnTo>
                    <a:pt x="7499" y="7908"/>
                  </a:lnTo>
                  <a:lnTo>
                    <a:pt x="7467" y="7908"/>
                  </a:lnTo>
                  <a:cubicBezTo>
                    <a:pt x="7467" y="8444"/>
                    <a:pt x="6995" y="8917"/>
                    <a:pt x="6396" y="8917"/>
                  </a:cubicBezTo>
                  <a:lnTo>
                    <a:pt x="3687" y="8917"/>
                  </a:lnTo>
                  <a:cubicBezTo>
                    <a:pt x="3624" y="8917"/>
                    <a:pt x="3498" y="8948"/>
                    <a:pt x="3466" y="9043"/>
                  </a:cubicBezTo>
                  <a:lnTo>
                    <a:pt x="1986" y="10492"/>
                  </a:lnTo>
                  <a:lnTo>
                    <a:pt x="1986" y="9295"/>
                  </a:lnTo>
                  <a:cubicBezTo>
                    <a:pt x="1986" y="9074"/>
                    <a:pt x="1828" y="8917"/>
                    <a:pt x="1639" y="8917"/>
                  </a:cubicBezTo>
                  <a:cubicBezTo>
                    <a:pt x="1103" y="8917"/>
                    <a:pt x="631" y="8444"/>
                    <a:pt x="631" y="7908"/>
                  </a:cubicBezTo>
                  <a:lnTo>
                    <a:pt x="631" y="4474"/>
                  </a:lnTo>
                  <a:cubicBezTo>
                    <a:pt x="631" y="3939"/>
                    <a:pt x="1103" y="3403"/>
                    <a:pt x="1639" y="3403"/>
                  </a:cubicBezTo>
                  <a:close/>
                  <a:moveTo>
                    <a:pt x="4411" y="1"/>
                  </a:moveTo>
                  <a:cubicBezTo>
                    <a:pt x="3466" y="1"/>
                    <a:pt x="2710" y="788"/>
                    <a:pt x="2710" y="1733"/>
                  </a:cubicBezTo>
                  <a:lnTo>
                    <a:pt x="2710" y="2742"/>
                  </a:lnTo>
                  <a:lnTo>
                    <a:pt x="1671" y="2742"/>
                  </a:lnTo>
                  <a:cubicBezTo>
                    <a:pt x="725" y="2742"/>
                    <a:pt x="1" y="3529"/>
                    <a:pt x="1" y="4474"/>
                  </a:cubicBezTo>
                  <a:lnTo>
                    <a:pt x="1" y="7908"/>
                  </a:lnTo>
                  <a:cubicBezTo>
                    <a:pt x="1" y="8728"/>
                    <a:pt x="568" y="9452"/>
                    <a:pt x="1355" y="9610"/>
                  </a:cubicBezTo>
                  <a:lnTo>
                    <a:pt x="1355" y="11342"/>
                  </a:lnTo>
                  <a:cubicBezTo>
                    <a:pt x="1355" y="11500"/>
                    <a:pt x="1450" y="11594"/>
                    <a:pt x="1576" y="11657"/>
                  </a:cubicBezTo>
                  <a:cubicBezTo>
                    <a:pt x="1607" y="11668"/>
                    <a:pt x="1646" y="11675"/>
                    <a:pt x="1687" y="11675"/>
                  </a:cubicBezTo>
                  <a:cubicBezTo>
                    <a:pt x="1769" y="11675"/>
                    <a:pt x="1860" y="11647"/>
                    <a:pt x="1923" y="11563"/>
                  </a:cubicBezTo>
                  <a:lnTo>
                    <a:pt x="3876" y="9610"/>
                  </a:lnTo>
                  <a:lnTo>
                    <a:pt x="6491" y="9610"/>
                  </a:lnTo>
                  <a:cubicBezTo>
                    <a:pt x="7436" y="9610"/>
                    <a:pt x="8224" y="8854"/>
                    <a:pt x="8224" y="7908"/>
                  </a:cubicBezTo>
                  <a:lnTo>
                    <a:pt x="8224" y="7341"/>
                  </a:lnTo>
                  <a:lnTo>
                    <a:pt x="9704" y="8822"/>
                  </a:lnTo>
                  <a:cubicBezTo>
                    <a:pt x="9773" y="8868"/>
                    <a:pt x="9876" y="8897"/>
                    <a:pt x="9976" y="8897"/>
                  </a:cubicBezTo>
                  <a:cubicBezTo>
                    <a:pt x="10013" y="8897"/>
                    <a:pt x="10049" y="8893"/>
                    <a:pt x="10082" y="8885"/>
                  </a:cubicBezTo>
                  <a:cubicBezTo>
                    <a:pt x="10208" y="8854"/>
                    <a:pt x="10271" y="8696"/>
                    <a:pt x="10271" y="8570"/>
                  </a:cubicBezTo>
                  <a:lnTo>
                    <a:pt x="10271" y="6837"/>
                  </a:lnTo>
                  <a:cubicBezTo>
                    <a:pt x="11059" y="6680"/>
                    <a:pt x="11658" y="5987"/>
                    <a:pt x="11658" y="5136"/>
                  </a:cubicBezTo>
                  <a:lnTo>
                    <a:pt x="11658" y="1733"/>
                  </a:lnTo>
                  <a:cubicBezTo>
                    <a:pt x="11595" y="788"/>
                    <a:pt x="10870" y="1"/>
                    <a:pt x="99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 name="Google Shape;9701;p73">
              <a:extLst>
                <a:ext uri="{FF2B5EF4-FFF2-40B4-BE49-F238E27FC236}">
                  <a16:creationId xmlns:a16="http://schemas.microsoft.com/office/drawing/2014/main" id="{F7CA2101-AB40-5700-E14D-54819FB3E0B9}"/>
                </a:ext>
              </a:extLst>
            </p:cNvPr>
            <p:cNvSpPr/>
            <p:nvPr/>
          </p:nvSpPr>
          <p:spPr>
            <a:xfrm>
              <a:off x="-35093925" y="2419175"/>
              <a:ext cx="18150" cy="17350"/>
            </a:xfrm>
            <a:custGeom>
              <a:avLst/>
              <a:gdLst/>
              <a:ahLst/>
              <a:cxnLst/>
              <a:rect l="l" t="t" r="r" b="b"/>
              <a:pathLst>
                <a:path w="726" h="694" extrusionOk="0">
                  <a:moveTo>
                    <a:pt x="348" y="1"/>
                  </a:moveTo>
                  <a:cubicBezTo>
                    <a:pt x="159" y="1"/>
                    <a:pt x="1" y="158"/>
                    <a:pt x="1" y="347"/>
                  </a:cubicBezTo>
                  <a:cubicBezTo>
                    <a:pt x="1" y="536"/>
                    <a:pt x="159" y="694"/>
                    <a:pt x="348" y="694"/>
                  </a:cubicBezTo>
                  <a:cubicBezTo>
                    <a:pt x="568" y="694"/>
                    <a:pt x="726" y="536"/>
                    <a:pt x="726" y="347"/>
                  </a:cubicBezTo>
                  <a:cubicBezTo>
                    <a:pt x="726" y="158"/>
                    <a:pt x="568" y="1"/>
                    <a:pt x="3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 name="Google Shape;9702;p73">
              <a:extLst>
                <a:ext uri="{FF2B5EF4-FFF2-40B4-BE49-F238E27FC236}">
                  <a16:creationId xmlns:a16="http://schemas.microsoft.com/office/drawing/2014/main" id="{69A66BC0-3734-F488-7CA1-260CF7396572}"/>
                </a:ext>
              </a:extLst>
            </p:cNvPr>
            <p:cNvSpPr/>
            <p:nvPr/>
          </p:nvSpPr>
          <p:spPr>
            <a:xfrm>
              <a:off x="-35042725" y="241917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7" name="Google Shape;9703;p73">
              <a:extLst>
                <a:ext uri="{FF2B5EF4-FFF2-40B4-BE49-F238E27FC236}">
                  <a16:creationId xmlns:a16="http://schemas.microsoft.com/office/drawing/2014/main" id="{35EBE168-B9E7-2DBB-0149-63A60A89F75B}"/>
                </a:ext>
              </a:extLst>
            </p:cNvPr>
            <p:cNvSpPr/>
            <p:nvPr/>
          </p:nvSpPr>
          <p:spPr>
            <a:xfrm>
              <a:off x="-34991525" y="241917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sp>
        <p:nvSpPr>
          <p:cNvPr id="18" name="Google Shape;9096;p71">
            <a:extLst>
              <a:ext uri="{FF2B5EF4-FFF2-40B4-BE49-F238E27FC236}">
                <a16:creationId xmlns:a16="http://schemas.microsoft.com/office/drawing/2014/main" id="{C8354220-EA75-4234-2D9E-EBCC23922F72}"/>
              </a:ext>
            </a:extLst>
          </p:cNvPr>
          <p:cNvSpPr/>
          <p:nvPr/>
        </p:nvSpPr>
        <p:spPr>
          <a:xfrm>
            <a:off x="5076598" y="1851558"/>
            <a:ext cx="268977" cy="373766"/>
          </a:xfrm>
          <a:custGeom>
            <a:avLst/>
            <a:gdLst/>
            <a:ahLst/>
            <a:cxnLst/>
            <a:rect l="l" t="t" r="r" b="b"/>
            <a:pathLst>
              <a:path w="9138" h="12698" extrusionOk="0">
                <a:moveTo>
                  <a:pt x="7467" y="851"/>
                </a:moveTo>
                <a:lnTo>
                  <a:pt x="7467" y="1765"/>
                </a:lnTo>
                <a:cubicBezTo>
                  <a:pt x="7467" y="2363"/>
                  <a:pt x="7373" y="2931"/>
                  <a:pt x="7152" y="3466"/>
                </a:cubicBezTo>
                <a:cubicBezTo>
                  <a:pt x="6849" y="3390"/>
                  <a:pt x="6530" y="3352"/>
                  <a:pt x="6209" y="3352"/>
                </a:cubicBezTo>
                <a:cubicBezTo>
                  <a:pt x="5595" y="3352"/>
                  <a:pt x="4969" y="3492"/>
                  <a:pt x="4411" y="3781"/>
                </a:cubicBezTo>
                <a:cubicBezTo>
                  <a:pt x="3936" y="4019"/>
                  <a:pt x="3406" y="4131"/>
                  <a:pt x="2877" y="4131"/>
                </a:cubicBezTo>
                <a:cubicBezTo>
                  <a:pt x="2705" y="4131"/>
                  <a:pt x="2533" y="4119"/>
                  <a:pt x="2364" y="4096"/>
                </a:cubicBezTo>
                <a:cubicBezTo>
                  <a:pt x="1891" y="3403"/>
                  <a:pt x="1702" y="2584"/>
                  <a:pt x="1702" y="1765"/>
                </a:cubicBezTo>
                <a:lnTo>
                  <a:pt x="1702" y="851"/>
                </a:lnTo>
                <a:close/>
                <a:moveTo>
                  <a:pt x="6278" y="4137"/>
                </a:moveTo>
                <a:cubicBezTo>
                  <a:pt x="6425" y="4137"/>
                  <a:pt x="6570" y="4145"/>
                  <a:pt x="6711" y="4159"/>
                </a:cubicBezTo>
                <a:cubicBezTo>
                  <a:pt x="6428" y="4506"/>
                  <a:pt x="6081" y="4789"/>
                  <a:pt x="5672" y="4978"/>
                </a:cubicBezTo>
                <a:cubicBezTo>
                  <a:pt x="5168" y="5230"/>
                  <a:pt x="4916" y="5829"/>
                  <a:pt x="4947" y="6365"/>
                </a:cubicBezTo>
                <a:lnTo>
                  <a:pt x="4569" y="7152"/>
                </a:lnTo>
                <a:lnTo>
                  <a:pt x="4159" y="6365"/>
                </a:lnTo>
                <a:cubicBezTo>
                  <a:pt x="4222" y="5829"/>
                  <a:pt x="3970" y="5230"/>
                  <a:pt x="3466" y="4978"/>
                </a:cubicBezTo>
                <a:cubicBezTo>
                  <a:pt x="3372" y="4978"/>
                  <a:pt x="3340" y="4947"/>
                  <a:pt x="3277" y="4915"/>
                </a:cubicBezTo>
                <a:cubicBezTo>
                  <a:pt x="3781" y="4884"/>
                  <a:pt x="4285" y="4726"/>
                  <a:pt x="4758" y="4474"/>
                </a:cubicBezTo>
                <a:cubicBezTo>
                  <a:pt x="5246" y="4230"/>
                  <a:pt x="5773" y="4137"/>
                  <a:pt x="6278" y="4137"/>
                </a:cubicBezTo>
                <a:close/>
                <a:moveTo>
                  <a:pt x="5388" y="7436"/>
                </a:moveTo>
                <a:cubicBezTo>
                  <a:pt x="5483" y="7499"/>
                  <a:pt x="5577" y="7593"/>
                  <a:pt x="5703" y="7656"/>
                </a:cubicBezTo>
                <a:cubicBezTo>
                  <a:pt x="6932" y="8255"/>
                  <a:pt x="7499" y="9610"/>
                  <a:pt x="7499" y="10933"/>
                </a:cubicBezTo>
                <a:lnTo>
                  <a:pt x="7499" y="11437"/>
                </a:lnTo>
                <a:lnTo>
                  <a:pt x="7467" y="11437"/>
                </a:lnTo>
                <a:lnTo>
                  <a:pt x="4853" y="9484"/>
                </a:lnTo>
                <a:cubicBezTo>
                  <a:pt x="4774" y="9421"/>
                  <a:pt x="4679" y="9389"/>
                  <a:pt x="4585" y="9389"/>
                </a:cubicBezTo>
                <a:cubicBezTo>
                  <a:pt x="4490" y="9389"/>
                  <a:pt x="4396" y="9421"/>
                  <a:pt x="4317" y="9484"/>
                </a:cubicBezTo>
                <a:lnTo>
                  <a:pt x="1702" y="11437"/>
                </a:lnTo>
                <a:lnTo>
                  <a:pt x="1702" y="10933"/>
                </a:lnTo>
                <a:cubicBezTo>
                  <a:pt x="1702" y="9547"/>
                  <a:pt x="2269" y="8255"/>
                  <a:pt x="3466" y="7656"/>
                </a:cubicBezTo>
                <a:cubicBezTo>
                  <a:pt x="3592" y="7625"/>
                  <a:pt x="3655" y="7530"/>
                  <a:pt x="3781" y="7436"/>
                </a:cubicBezTo>
                <a:lnTo>
                  <a:pt x="4222" y="8286"/>
                </a:lnTo>
                <a:cubicBezTo>
                  <a:pt x="4301" y="8444"/>
                  <a:pt x="4443" y="8523"/>
                  <a:pt x="4585" y="8523"/>
                </a:cubicBezTo>
                <a:cubicBezTo>
                  <a:pt x="4726" y="8523"/>
                  <a:pt x="4868" y="8444"/>
                  <a:pt x="4947" y="8286"/>
                </a:cubicBezTo>
                <a:lnTo>
                  <a:pt x="5388" y="7436"/>
                </a:lnTo>
                <a:close/>
                <a:moveTo>
                  <a:pt x="4600" y="10303"/>
                </a:moveTo>
                <a:lnTo>
                  <a:pt x="6711" y="11846"/>
                </a:lnTo>
                <a:lnTo>
                  <a:pt x="2521" y="11846"/>
                </a:lnTo>
                <a:lnTo>
                  <a:pt x="4600" y="10303"/>
                </a:lnTo>
                <a:close/>
                <a:moveTo>
                  <a:pt x="442" y="1"/>
                </a:moveTo>
                <a:cubicBezTo>
                  <a:pt x="190" y="1"/>
                  <a:pt x="1" y="190"/>
                  <a:pt x="1" y="410"/>
                </a:cubicBezTo>
                <a:cubicBezTo>
                  <a:pt x="1" y="662"/>
                  <a:pt x="190" y="851"/>
                  <a:pt x="442" y="851"/>
                </a:cubicBezTo>
                <a:lnTo>
                  <a:pt x="851" y="851"/>
                </a:lnTo>
                <a:lnTo>
                  <a:pt x="851" y="1765"/>
                </a:lnTo>
                <a:cubicBezTo>
                  <a:pt x="851" y="3466"/>
                  <a:pt x="1607" y="5041"/>
                  <a:pt x="3120" y="5766"/>
                </a:cubicBezTo>
                <a:cubicBezTo>
                  <a:pt x="3309" y="5860"/>
                  <a:pt x="3340" y="6144"/>
                  <a:pt x="3340" y="6365"/>
                </a:cubicBezTo>
                <a:cubicBezTo>
                  <a:pt x="3340" y="6396"/>
                  <a:pt x="3309" y="6491"/>
                  <a:pt x="3340" y="6522"/>
                </a:cubicBezTo>
                <a:cubicBezTo>
                  <a:pt x="3309" y="6680"/>
                  <a:pt x="3214" y="6869"/>
                  <a:pt x="3120" y="6932"/>
                </a:cubicBezTo>
                <a:cubicBezTo>
                  <a:pt x="1607" y="7656"/>
                  <a:pt x="851" y="9232"/>
                  <a:pt x="851" y="10933"/>
                </a:cubicBezTo>
                <a:lnTo>
                  <a:pt x="851" y="11846"/>
                </a:lnTo>
                <a:lnTo>
                  <a:pt x="442" y="11846"/>
                </a:lnTo>
                <a:cubicBezTo>
                  <a:pt x="190" y="11846"/>
                  <a:pt x="1" y="12035"/>
                  <a:pt x="1" y="12287"/>
                </a:cubicBezTo>
                <a:cubicBezTo>
                  <a:pt x="1" y="12508"/>
                  <a:pt x="190" y="12697"/>
                  <a:pt x="442" y="12697"/>
                </a:cubicBezTo>
                <a:lnTo>
                  <a:pt x="8696" y="12697"/>
                </a:lnTo>
                <a:cubicBezTo>
                  <a:pt x="8948" y="12697"/>
                  <a:pt x="9137" y="12508"/>
                  <a:pt x="9137" y="12287"/>
                </a:cubicBezTo>
                <a:cubicBezTo>
                  <a:pt x="9137" y="12035"/>
                  <a:pt x="8948" y="11846"/>
                  <a:pt x="8696" y="11846"/>
                </a:cubicBezTo>
                <a:lnTo>
                  <a:pt x="8255" y="11846"/>
                </a:lnTo>
                <a:lnTo>
                  <a:pt x="8255" y="10933"/>
                </a:lnTo>
                <a:cubicBezTo>
                  <a:pt x="8255" y="9232"/>
                  <a:pt x="7530" y="7656"/>
                  <a:pt x="6018" y="6932"/>
                </a:cubicBezTo>
                <a:cubicBezTo>
                  <a:pt x="5892" y="6837"/>
                  <a:pt x="5829" y="6680"/>
                  <a:pt x="5798" y="6522"/>
                </a:cubicBezTo>
                <a:lnTo>
                  <a:pt x="5798" y="6365"/>
                </a:lnTo>
                <a:cubicBezTo>
                  <a:pt x="5798" y="6144"/>
                  <a:pt x="5861" y="5860"/>
                  <a:pt x="6018" y="5766"/>
                </a:cubicBezTo>
                <a:cubicBezTo>
                  <a:pt x="7530" y="5041"/>
                  <a:pt x="8255" y="3435"/>
                  <a:pt x="8255" y="1765"/>
                </a:cubicBezTo>
                <a:lnTo>
                  <a:pt x="8255" y="851"/>
                </a:lnTo>
                <a:lnTo>
                  <a:pt x="8696" y="851"/>
                </a:lnTo>
                <a:cubicBezTo>
                  <a:pt x="8948" y="851"/>
                  <a:pt x="9137" y="662"/>
                  <a:pt x="9137" y="410"/>
                </a:cubicBezTo>
                <a:cubicBezTo>
                  <a:pt x="9137" y="190"/>
                  <a:pt x="8948" y="1"/>
                  <a:pt x="8696"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3" name="TextBox 22">
            <a:extLst>
              <a:ext uri="{FF2B5EF4-FFF2-40B4-BE49-F238E27FC236}">
                <a16:creationId xmlns:a16="http://schemas.microsoft.com/office/drawing/2014/main" id="{01C301D8-745C-2905-2B60-B71E800C2506}"/>
              </a:ext>
            </a:extLst>
          </p:cNvPr>
          <p:cNvSpPr txBox="1"/>
          <p:nvPr/>
        </p:nvSpPr>
        <p:spPr>
          <a:xfrm>
            <a:off x="3960933" y="2379107"/>
            <a:ext cx="1055942" cy="307777"/>
          </a:xfrm>
          <a:prstGeom prst="rect">
            <a:avLst/>
          </a:prstGeom>
          <a:noFill/>
        </p:spPr>
        <p:txBody>
          <a:bodyPr wrap="square">
            <a:spAutoFit/>
          </a:bodyPr>
          <a:lstStyle/>
          <a:p>
            <a:r>
              <a:rPr lang="en" b="1" dirty="0">
                <a:solidFill>
                  <a:schemeClr val="dk1"/>
                </a:solidFill>
                <a:latin typeface="+mj-lt"/>
              </a:rPr>
              <a:t>Doc</a:t>
            </a:r>
            <a:r>
              <a:rPr lang="en" b="1" dirty="0">
                <a:solidFill>
                  <a:schemeClr val="bg2"/>
                </a:solidFill>
                <a:latin typeface="+mj-lt"/>
              </a:rPr>
              <a:t>Scribe</a:t>
            </a:r>
            <a:endParaRPr lang="en-US" b="1" dirty="0">
              <a:solidFill>
                <a:schemeClr val="bg2"/>
              </a:solidFill>
              <a:latin typeface="+mj-lt"/>
            </a:endParaRPr>
          </a:p>
        </p:txBody>
      </p:sp>
      <p:sp>
        <p:nvSpPr>
          <p:cNvPr id="26" name="Google Shape;363;p38">
            <a:extLst>
              <a:ext uri="{FF2B5EF4-FFF2-40B4-BE49-F238E27FC236}">
                <a16:creationId xmlns:a16="http://schemas.microsoft.com/office/drawing/2014/main" id="{4CE82D6E-4FAE-9105-A3D6-D6967183EABA}"/>
              </a:ext>
            </a:extLst>
          </p:cNvPr>
          <p:cNvSpPr txBox="1"/>
          <p:nvPr/>
        </p:nvSpPr>
        <p:spPr>
          <a:xfrm flipH="1">
            <a:off x="5002131" y="2753190"/>
            <a:ext cx="533746" cy="572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lt1"/>
              </a:solidFill>
              <a:latin typeface="+mj-lt"/>
              <a:ea typeface="Figtree"/>
              <a:cs typeface="Figtree"/>
              <a:sym typeface="Figtree"/>
            </a:endParaRPr>
          </a:p>
        </p:txBody>
      </p:sp>
      <p:sp>
        <p:nvSpPr>
          <p:cNvPr id="28" name="Google Shape;360;p38">
            <a:extLst>
              <a:ext uri="{FF2B5EF4-FFF2-40B4-BE49-F238E27FC236}">
                <a16:creationId xmlns:a16="http://schemas.microsoft.com/office/drawing/2014/main" id="{F30EC5C4-81DC-7606-2EB7-69065EDA50EC}"/>
              </a:ext>
            </a:extLst>
          </p:cNvPr>
          <p:cNvSpPr txBox="1">
            <a:spLocks/>
          </p:cNvSpPr>
          <p:nvPr/>
        </p:nvSpPr>
        <p:spPr>
          <a:xfrm>
            <a:off x="5678091" y="2870685"/>
            <a:ext cx="2928797" cy="46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lgn="ctr"/>
            <a:r>
              <a:rPr lang="en-IN" sz="1400" b="1">
                <a:latin typeface="+mj-lt"/>
              </a:rPr>
              <a:t>Transcribe Medical Reports</a:t>
            </a:r>
          </a:p>
        </p:txBody>
      </p:sp>
      <p:sp>
        <p:nvSpPr>
          <p:cNvPr id="12" name="Google Shape;366;p38">
            <a:extLst>
              <a:ext uri="{FF2B5EF4-FFF2-40B4-BE49-F238E27FC236}">
                <a16:creationId xmlns:a16="http://schemas.microsoft.com/office/drawing/2014/main" id="{0E6F4B89-3DB0-698D-8CB3-4C7BFB4642A8}"/>
              </a:ext>
            </a:extLst>
          </p:cNvPr>
          <p:cNvSpPr txBox="1">
            <a:spLocks/>
          </p:cNvSpPr>
          <p:nvPr/>
        </p:nvSpPr>
        <p:spPr>
          <a:xfrm>
            <a:off x="681216" y="3328741"/>
            <a:ext cx="2605583" cy="12330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9pPr>
          </a:lstStyle>
          <a:p>
            <a:pPr marL="171450" indent="-171450" algn="l">
              <a:buFont typeface="Arial" panose="020B0604020202020204" pitchFamily="34" charset="0"/>
              <a:buChar char="•"/>
            </a:pPr>
            <a:r>
              <a:rPr lang="en-US">
                <a:latin typeface="+mj-lt"/>
              </a:rPr>
              <a:t>Ask general medical queries</a:t>
            </a:r>
          </a:p>
          <a:p>
            <a:pPr marL="171450" indent="-171450" algn="l">
              <a:buFont typeface="Arial" panose="020B0604020202020204" pitchFamily="34" charset="0"/>
              <a:buChar char="•"/>
            </a:pPr>
            <a:r>
              <a:rPr lang="en-US">
                <a:latin typeface="+mj-lt"/>
              </a:rPr>
              <a:t>Learn about drug interactions, medical conditions, etc.</a:t>
            </a:r>
          </a:p>
        </p:txBody>
      </p:sp>
      <p:sp>
        <p:nvSpPr>
          <p:cNvPr id="21" name="Google Shape;366;p38">
            <a:extLst>
              <a:ext uri="{FF2B5EF4-FFF2-40B4-BE49-F238E27FC236}">
                <a16:creationId xmlns:a16="http://schemas.microsoft.com/office/drawing/2014/main" id="{DA266437-832A-45B6-7D40-3D5F27CAEFD2}"/>
              </a:ext>
            </a:extLst>
          </p:cNvPr>
          <p:cNvSpPr txBox="1">
            <a:spLocks/>
          </p:cNvSpPr>
          <p:nvPr/>
        </p:nvSpPr>
        <p:spPr>
          <a:xfrm>
            <a:off x="5674607" y="1710528"/>
            <a:ext cx="2935765" cy="12330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9pPr>
          </a:lstStyle>
          <a:p>
            <a:pPr marL="171450" indent="-171450" algn="l">
              <a:buFont typeface="Arial" panose="020B0604020202020204" pitchFamily="34" charset="0"/>
              <a:buChar char="•"/>
            </a:pPr>
            <a:r>
              <a:rPr lang="en-US">
                <a:latin typeface="+mj-lt"/>
              </a:rPr>
              <a:t>Summarize reports from multiple visits</a:t>
            </a:r>
          </a:p>
          <a:p>
            <a:pPr marL="171450" indent="-171450" algn="l">
              <a:buFont typeface="Arial" panose="020B0604020202020204" pitchFamily="34" charset="0"/>
              <a:buChar char="•"/>
            </a:pPr>
            <a:r>
              <a:rPr lang="en-US">
                <a:latin typeface="+mj-lt"/>
              </a:rPr>
              <a:t>Identify relevant information</a:t>
            </a:r>
          </a:p>
          <a:p>
            <a:pPr marL="171450" indent="-171450" algn="l">
              <a:buFont typeface="Arial" panose="020B0604020202020204" pitchFamily="34" charset="0"/>
              <a:buChar char="•"/>
            </a:pPr>
            <a:endParaRPr lang="en-US" sz="1200">
              <a:latin typeface="+mj-lt"/>
            </a:endParaRPr>
          </a:p>
          <a:p>
            <a:pPr marL="171450" indent="-171450" algn="l">
              <a:buFont typeface="Arial" panose="020B0604020202020204" pitchFamily="34" charset="0"/>
              <a:buChar char="•"/>
            </a:pPr>
            <a:endParaRPr lang="en-US" sz="1200">
              <a:latin typeface="+mj-lt"/>
            </a:endParaRPr>
          </a:p>
        </p:txBody>
      </p:sp>
      <p:sp>
        <p:nvSpPr>
          <p:cNvPr id="25" name="Google Shape;366;p38">
            <a:extLst>
              <a:ext uri="{FF2B5EF4-FFF2-40B4-BE49-F238E27FC236}">
                <a16:creationId xmlns:a16="http://schemas.microsoft.com/office/drawing/2014/main" id="{7737BD28-22D8-A4FC-18F9-3288755EF801}"/>
              </a:ext>
            </a:extLst>
          </p:cNvPr>
          <p:cNvSpPr txBox="1">
            <a:spLocks/>
          </p:cNvSpPr>
          <p:nvPr/>
        </p:nvSpPr>
        <p:spPr>
          <a:xfrm>
            <a:off x="5543429" y="3328741"/>
            <a:ext cx="3198121" cy="12330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9pPr>
          </a:lstStyle>
          <a:p>
            <a:pPr marL="171450" indent="-171450" algn="l">
              <a:buFont typeface="Arial" panose="020B0604020202020204" pitchFamily="34" charset="0"/>
              <a:buChar char="•"/>
            </a:pPr>
            <a:r>
              <a:rPr lang="en-US">
                <a:latin typeface="+mj-lt"/>
              </a:rPr>
              <a:t>Convert patient medical report into a more accessible format</a:t>
            </a:r>
          </a:p>
          <a:p>
            <a:pPr marL="171450" indent="-171450" algn="l">
              <a:buFont typeface="Arial" panose="020B0604020202020204" pitchFamily="34" charset="0"/>
              <a:buChar char="•"/>
            </a:pPr>
            <a:r>
              <a:rPr lang="en-US">
                <a:latin typeface="+mj-lt"/>
              </a:rPr>
              <a:t>Making it easier to interpret data from Medical Reports</a:t>
            </a:r>
          </a:p>
          <a:p>
            <a:pPr marL="171450" indent="-171450" algn="l">
              <a:buFont typeface="Arial" panose="020B0604020202020204" pitchFamily="34" charset="0"/>
              <a:buChar char="•"/>
            </a:pPr>
            <a:endParaRPr lang="en-US" sz="1200">
              <a:latin typeface="+mj-lt"/>
            </a:endParaRPr>
          </a:p>
          <a:p>
            <a:pPr marL="171450" indent="-171450" algn="l">
              <a:buFont typeface="Arial" panose="020B0604020202020204" pitchFamily="34" charset="0"/>
              <a:buChar char="•"/>
            </a:pPr>
            <a:endParaRPr lang="en-US" sz="1200">
              <a:latin typeface="+mj-lt"/>
            </a:endParaRPr>
          </a:p>
        </p:txBody>
      </p:sp>
      <p:pic>
        <p:nvPicPr>
          <p:cNvPr id="35" name="Graphic 34" descr="Document outline">
            <a:extLst>
              <a:ext uri="{FF2B5EF4-FFF2-40B4-BE49-F238E27FC236}">
                <a16:creationId xmlns:a16="http://schemas.microsoft.com/office/drawing/2014/main" id="{13645561-9FD5-F5FF-078F-BD1C35507D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15446" y="2788240"/>
            <a:ext cx="488771" cy="48877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55"/>
          <p:cNvSpPr/>
          <p:nvPr/>
        </p:nvSpPr>
        <p:spPr>
          <a:xfrm>
            <a:off x="3303137" y="0"/>
            <a:ext cx="5840863"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860" name="Google Shape;860;p55"/>
          <p:cNvSpPr txBox="1">
            <a:spLocks noGrp="1"/>
          </p:cNvSpPr>
          <p:nvPr>
            <p:ph type="title"/>
          </p:nvPr>
        </p:nvSpPr>
        <p:spPr>
          <a:xfrm>
            <a:off x="715100" y="1505075"/>
            <a:ext cx="3564300" cy="130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1"/>
                </a:solidFill>
                <a:latin typeface="+mj-lt"/>
              </a:rPr>
              <a:t>Live </a:t>
            </a:r>
            <a:r>
              <a:rPr lang="en">
                <a:solidFill>
                  <a:schemeClr val="dk2"/>
                </a:solidFill>
                <a:latin typeface="+mj-lt"/>
              </a:rPr>
              <a:t>Demo</a:t>
            </a:r>
            <a:endParaRPr>
              <a:solidFill>
                <a:schemeClr val="dk2"/>
              </a:solidFill>
              <a:latin typeface="+mj-lt"/>
            </a:endParaRPr>
          </a:p>
        </p:txBody>
      </p:sp>
      <p:grpSp>
        <p:nvGrpSpPr>
          <p:cNvPr id="861" name="Google Shape;861;p55"/>
          <p:cNvGrpSpPr/>
          <p:nvPr/>
        </p:nvGrpSpPr>
        <p:grpSpPr>
          <a:xfrm>
            <a:off x="3741576" y="1370275"/>
            <a:ext cx="4850523" cy="3367188"/>
            <a:chOff x="331763" y="414153"/>
            <a:chExt cx="6903246" cy="5019697"/>
          </a:xfrm>
        </p:grpSpPr>
        <p:sp>
          <p:nvSpPr>
            <p:cNvPr id="862" name="Google Shape;862;p55"/>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863" name="Google Shape;863;p55"/>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864" name="Google Shape;864;p55"/>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865" name="Google Shape;865;p55"/>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grpSp>
        <p:nvGrpSpPr>
          <p:cNvPr id="867" name="Google Shape;867;p55"/>
          <p:cNvGrpSpPr/>
          <p:nvPr/>
        </p:nvGrpSpPr>
        <p:grpSpPr>
          <a:xfrm flipH="1">
            <a:off x="7805025" y="178675"/>
            <a:ext cx="1170050" cy="1368688"/>
            <a:chOff x="150975" y="491188"/>
            <a:chExt cx="1170050" cy="1368688"/>
          </a:xfrm>
        </p:grpSpPr>
        <p:sp>
          <p:nvSpPr>
            <p:cNvPr id="868" name="Google Shape;868;p55"/>
            <p:cNvSpPr/>
            <p:nvPr/>
          </p:nvSpPr>
          <p:spPr>
            <a:xfrm>
              <a:off x="905850" y="630950"/>
              <a:ext cx="354000" cy="354000"/>
            </a:xfrm>
            <a:prstGeom prst="mathPlus">
              <a:avLst>
                <a:gd name="adj1" fmla="val 2352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869" name="Google Shape;869;p55"/>
            <p:cNvSpPr/>
            <p:nvPr/>
          </p:nvSpPr>
          <p:spPr>
            <a:xfrm>
              <a:off x="533950" y="1240125"/>
              <a:ext cx="163200" cy="163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870" name="Google Shape;870;p55"/>
            <p:cNvSpPr/>
            <p:nvPr/>
          </p:nvSpPr>
          <p:spPr>
            <a:xfrm>
              <a:off x="1208825" y="1168863"/>
              <a:ext cx="112200" cy="112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871" name="Google Shape;871;p55"/>
            <p:cNvSpPr/>
            <p:nvPr/>
          </p:nvSpPr>
          <p:spPr>
            <a:xfrm>
              <a:off x="238575" y="1618075"/>
              <a:ext cx="241800" cy="241800"/>
            </a:xfrm>
            <a:prstGeom prst="mathPlus">
              <a:avLst>
                <a:gd name="adj1" fmla="val 2352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872" name="Google Shape;872;p55"/>
            <p:cNvSpPr/>
            <p:nvPr/>
          </p:nvSpPr>
          <p:spPr>
            <a:xfrm>
              <a:off x="150975" y="1000088"/>
              <a:ext cx="87600" cy="87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873" name="Google Shape;873;p55"/>
            <p:cNvSpPr/>
            <p:nvPr/>
          </p:nvSpPr>
          <p:spPr>
            <a:xfrm>
              <a:off x="715100" y="491188"/>
              <a:ext cx="87600" cy="87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pic>
        <p:nvPicPr>
          <p:cNvPr id="6" name="Picture 5">
            <a:extLst>
              <a:ext uri="{FF2B5EF4-FFF2-40B4-BE49-F238E27FC236}">
                <a16:creationId xmlns:a16="http://schemas.microsoft.com/office/drawing/2014/main" id="{2A4FF53A-A541-229D-3A87-2B88D93DF843}"/>
              </a:ext>
            </a:extLst>
          </p:cNvPr>
          <p:cNvPicPr>
            <a:picLocks noChangeAspect="1"/>
          </p:cNvPicPr>
          <p:nvPr/>
        </p:nvPicPr>
        <p:blipFill>
          <a:blip r:embed="rId3"/>
          <a:stretch>
            <a:fillRect/>
          </a:stretch>
        </p:blipFill>
        <p:spPr>
          <a:xfrm>
            <a:off x="3795713" y="1416936"/>
            <a:ext cx="4748212" cy="279895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graphicFrame>
        <p:nvGraphicFramePr>
          <p:cNvPr id="696" name="Google Shape;696;p49"/>
          <p:cNvGraphicFramePr/>
          <p:nvPr>
            <p:extLst>
              <p:ext uri="{D42A27DB-BD31-4B8C-83A1-F6EECF244321}">
                <p14:modId xmlns:p14="http://schemas.microsoft.com/office/powerpoint/2010/main" val="4203600873"/>
              </p:ext>
            </p:extLst>
          </p:nvPr>
        </p:nvGraphicFramePr>
        <p:xfrm>
          <a:off x="715100" y="1274917"/>
          <a:ext cx="7713900" cy="2949516"/>
        </p:xfrm>
        <a:graphic>
          <a:graphicData uri="http://schemas.openxmlformats.org/drawingml/2006/table">
            <a:tbl>
              <a:tblPr>
                <a:noFill/>
                <a:tableStyleId>{0D3CE4AA-F8A9-409F-9293-B7EAF103F183}</a:tableStyleId>
              </a:tblPr>
              <a:tblGrid>
                <a:gridCol w="2362055">
                  <a:extLst>
                    <a:ext uri="{9D8B030D-6E8A-4147-A177-3AD203B41FA5}">
                      <a16:colId xmlns:a16="http://schemas.microsoft.com/office/drawing/2014/main" val="20000"/>
                    </a:ext>
                  </a:extLst>
                </a:gridCol>
                <a:gridCol w="2679589">
                  <a:extLst>
                    <a:ext uri="{9D8B030D-6E8A-4147-A177-3AD203B41FA5}">
                      <a16:colId xmlns:a16="http://schemas.microsoft.com/office/drawing/2014/main" val="20001"/>
                    </a:ext>
                  </a:extLst>
                </a:gridCol>
                <a:gridCol w="2672256">
                  <a:extLst>
                    <a:ext uri="{9D8B030D-6E8A-4147-A177-3AD203B41FA5}">
                      <a16:colId xmlns:a16="http://schemas.microsoft.com/office/drawing/2014/main" val="20002"/>
                    </a:ext>
                  </a:extLst>
                </a:gridCol>
              </a:tblGrid>
              <a:tr h="887838">
                <a:tc>
                  <a:txBody>
                    <a:bodyPr/>
                    <a:lstStyle/>
                    <a:p>
                      <a:pPr marL="0" lvl="0" indent="0" algn="ctr" rtl="0">
                        <a:spcBef>
                          <a:spcPts val="0"/>
                        </a:spcBef>
                        <a:spcAft>
                          <a:spcPts val="0"/>
                        </a:spcAft>
                        <a:buNone/>
                      </a:pPr>
                      <a:r>
                        <a:rPr lang="en" sz="2000">
                          <a:solidFill>
                            <a:schemeClr val="lt1"/>
                          </a:solidFill>
                          <a:latin typeface="+mj-lt"/>
                          <a:ea typeface="Figtree"/>
                          <a:cs typeface="Figtree"/>
                          <a:sym typeface="Figtree"/>
                        </a:rPr>
                        <a:t>Medical Transcripts</a:t>
                      </a:r>
                      <a:endParaRPr sz="2000">
                        <a:solidFill>
                          <a:schemeClr val="lt1"/>
                        </a:solidFill>
                        <a:latin typeface="+mj-lt"/>
                        <a:ea typeface="Figtree"/>
                        <a:cs typeface="Figtree"/>
                        <a:sym typeface="Figtree"/>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2000" dirty="0">
                          <a:solidFill>
                            <a:schemeClr val="lt1"/>
                          </a:solidFill>
                          <a:latin typeface="+mj-lt"/>
                          <a:ea typeface="Figtree"/>
                          <a:cs typeface="Figtree"/>
                          <a:sym typeface="Figtree"/>
                        </a:rPr>
                        <a:t>WikiDoc</a:t>
                      </a:r>
                      <a:endParaRPr sz="2000" dirty="0">
                        <a:solidFill>
                          <a:schemeClr val="lt1"/>
                        </a:solidFill>
                        <a:latin typeface="+mj-lt"/>
                        <a:ea typeface="Figtree"/>
                        <a:cs typeface="Figtree"/>
                        <a:sym typeface="Figtree"/>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2000" err="1">
                          <a:solidFill>
                            <a:schemeClr val="lt1"/>
                          </a:solidFill>
                          <a:latin typeface="+mj-lt"/>
                          <a:ea typeface="Figtree"/>
                          <a:cs typeface="Figtree"/>
                          <a:sym typeface="Figtree"/>
                        </a:rPr>
                        <a:t>WikiPatient</a:t>
                      </a:r>
                      <a:endParaRPr sz="2000">
                        <a:solidFill>
                          <a:schemeClr val="lt1"/>
                        </a:solidFill>
                        <a:latin typeface="+mj-lt"/>
                        <a:ea typeface="Figtree"/>
                        <a:cs typeface="Figtree"/>
                        <a:sym typeface="Figtree"/>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2061678">
                <a:tc>
                  <a:txBody>
                    <a:bodyPr/>
                    <a:lstStyle/>
                    <a:p>
                      <a:pPr marL="285750" marR="0" lvl="0" indent="-2857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b="0" i="0" u="none" strike="noStrike" cap="none" dirty="0">
                          <a:solidFill>
                            <a:srgbClr val="000000"/>
                          </a:solidFill>
                          <a:latin typeface="+mj-lt"/>
                          <a:ea typeface="Arial"/>
                          <a:cs typeface="Arial"/>
                          <a:sym typeface="Arial"/>
                        </a:rPr>
                        <a:t>We leveraged GPT-3.5 model to generate 4.5k QA prompts from the medical transcripts (</a:t>
                      </a:r>
                      <a:r>
                        <a:rPr lang="en-US" sz="1400" b="0" i="0" u="none" strike="noStrike" cap="none" dirty="0" err="1">
                          <a:solidFill>
                            <a:srgbClr val="000000"/>
                          </a:solidFill>
                          <a:latin typeface="+mj-lt"/>
                          <a:ea typeface="Arial"/>
                          <a:cs typeface="Arial"/>
                          <a:sym typeface="Arial"/>
                        </a:rPr>
                        <a:t>MTSamples</a:t>
                      </a:r>
                      <a:r>
                        <a:rPr lang="en-US" sz="1400" b="0" i="0" u="none" strike="noStrike" cap="none" dirty="0">
                          <a:solidFill>
                            <a:srgbClr val="000000"/>
                          </a:solidFill>
                          <a:latin typeface="+mj-lt"/>
                          <a:ea typeface="Arial"/>
                          <a:cs typeface="Arial"/>
                          <a:sym typeface="Arial"/>
                        </a:rPr>
                        <a:t> dataset)</a:t>
                      </a:r>
                      <a:endParaRPr sz="1400" b="0" i="0" u="none" strike="noStrike" cap="none" dirty="0">
                        <a:solidFill>
                          <a:srgbClr val="000000"/>
                        </a:solidFill>
                        <a:latin typeface="+mj-lt"/>
                        <a:ea typeface="Figtree"/>
                        <a:cs typeface="Arial"/>
                        <a:sym typeface="Figtree"/>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b="0" i="0" u="none" strike="noStrike" cap="none" dirty="0" err="1">
                          <a:solidFill>
                            <a:srgbClr val="000000"/>
                          </a:solidFill>
                          <a:latin typeface="+mj-lt"/>
                          <a:ea typeface="Arial"/>
                          <a:cs typeface="Arial"/>
                          <a:sym typeface="Arial"/>
                        </a:rPr>
                        <a:t>WikiDoc</a:t>
                      </a:r>
                      <a:r>
                        <a:rPr lang="en-US" sz="1400" b="0" i="0" u="none" strike="noStrike" cap="none" dirty="0">
                          <a:solidFill>
                            <a:srgbClr val="000000"/>
                          </a:solidFill>
                          <a:latin typeface="+mj-lt"/>
                          <a:ea typeface="Arial"/>
                          <a:cs typeface="Arial"/>
                          <a:sym typeface="Arial"/>
                        </a:rPr>
                        <a:t> is a platform for medical professionals to contribute and edit medical content</a:t>
                      </a:r>
                    </a:p>
                    <a:p>
                      <a:pPr marL="285750" marR="0" lvl="0" indent="-2857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b="0" i="0" u="none" strike="noStrike" cap="none" dirty="0">
                          <a:solidFill>
                            <a:srgbClr val="000000"/>
                          </a:solidFill>
                          <a:latin typeface="+mj-lt"/>
                          <a:ea typeface="Figtree"/>
                          <a:cs typeface="Arial"/>
                          <a:sym typeface="Arial"/>
                        </a:rPr>
                        <a:t>10k </a:t>
                      </a:r>
                      <a:r>
                        <a:rPr lang="en-US" sz="1400" b="0" i="0" u="none" strike="noStrike" cap="none" dirty="0" err="1">
                          <a:solidFill>
                            <a:srgbClr val="000000"/>
                          </a:solidFill>
                          <a:latin typeface="+mj-lt"/>
                          <a:ea typeface="Figtree"/>
                          <a:cs typeface="Arial"/>
                          <a:sym typeface="Arial"/>
                        </a:rPr>
                        <a:t>QnA</a:t>
                      </a:r>
                      <a:r>
                        <a:rPr lang="en-US" sz="1400" b="0" i="0" u="none" strike="noStrike" cap="none" dirty="0">
                          <a:solidFill>
                            <a:srgbClr val="000000"/>
                          </a:solidFill>
                          <a:latin typeface="+mj-lt"/>
                          <a:ea typeface="Figtree"/>
                          <a:cs typeface="Arial"/>
                          <a:sym typeface="Arial"/>
                        </a:rPr>
                        <a:t> prompts</a:t>
                      </a:r>
                      <a:endParaRPr lang="en-US" sz="1400" b="0" i="0" u="none" strike="noStrike" cap="none" dirty="0">
                        <a:solidFill>
                          <a:srgbClr val="000000"/>
                        </a:solidFill>
                        <a:latin typeface="+mj-lt"/>
                        <a:ea typeface="Figtree"/>
                        <a:cs typeface="Figtree"/>
                        <a:sym typeface="Figtree"/>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b="0" i="0" u="none" strike="noStrike" cap="none" dirty="0" err="1">
                          <a:solidFill>
                            <a:srgbClr val="000000"/>
                          </a:solidFill>
                          <a:latin typeface="+mj-lt"/>
                          <a:ea typeface="Arial"/>
                          <a:cs typeface="Arial"/>
                          <a:sym typeface="Arial"/>
                        </a:rPr>
                        <a:t>WikiPatient</a:t>
                      </a:r>
                      <a:r>
                        <a:rPr lang="en-US" sz="1400" b="0" i="0" u="none" strike="noStrike" cap="none" dirty="0">
                          <a:solidFill>
                            <a:srgbClr val="000000"/>
                          </a:solidFill>
                          <a:latin typeface="+mj-lt"/>
                          <a:ea typeface="Arial"/>
                          <a:cs typeface="Arial"/>
                          <a:sym typeface="Arial"/>
                        </a:rPr>
                        <a:t> a platform for patients to access information and education about diseases</a:t>
                      </a:r>
                    </a:p>
                    <a:p>
                      <a:pPr marL="285750" marR="0" lvl="0" indent="-2857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b="0" i="0" u="none" strike="noStrike" cap="none" dirty="0">
                          <a:solidFill>
                            <a:srgbClr val="000000"/>
                          </a:solidFill>
                          <a:latin typeface="+mj-lt"/>
                          <a:ea typeface="Arial"/>
                          <a:cs typeface="Arial"/>
                          <a:sym typeface="Arial"/>
                        </a:rPr>
                        <a:t>5k </a:t>
                      </a:r>
                      <a:r>
                        <a:rPr lang="en-US" sz="1400" b="0" i="0" u="none" strike="noStrike" cap="none" dirty="0" err="1">
                          <a:solidFill>
                            <a:srgbClr val="000000"/>
                          </a:solidFill>
                          <a:latin typeface="+mj-lt"/>
                          <a:ea typeface="Arial"/>
                          <a:cs typeface="Arial"/>
                          <a:sym typeface="Arial"/>
                        </a:rPr>
                        <a:t>QnA</a:t>
                      </a:r>
                      <a:r>
                        <a:rPr lang="en-US" sz="1400" b="0" i="0" u="none" strike="noStrike" cap="none" dirty="0">
                          <a:solidFill>
                            <a:srgbClr val="000000"/>
                          </a:solidFill>
                          <a:latin typeface="+mj-lt"/>
                          <a:ea typeface="Arial"/>
                          <a:cs typeface="Arial"/>
                          <a:sym typeface="Arial"/>
                        </a:rPr>
                        <a:t> prompts</a:t>
                      </a:r>
                      <a:endParaRPr sz="1400" b="0" i="0" u="none" strike="noStrike" cap="none" dirty="0">
                        <a:solidFill>
                          <a:srgbClr val="000000"/>
                        </a:solidFill>
                        <a:latin typeface="+mj-lt"/>
                        <a:ea typeface="Figtree"/>
                        <a:cs typeface="Figtree"/>
                        <a:sym typeface="Figtree"/>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694" name="Google Shape;694;p49"/>
          <p:cNvSpPr txBox="1">
            <a:spLocks noGrp="1"/>
          </p:cNvSpPr>
          <p:nvPr>
            <p:ph type="title"/>
          </p:nvPr>
        </p:nvSpPr>
        <p:spPr>
          <a:xfrm>
            <a:off x="715100" y="445025"/>
            <a:ext cx="7713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n-lt"/>
              </a:rPr>
              <a:t>DATA </a:t>
            </a:r>
            <a:r>
              <a:rPr lang="en">
                <a:solidFill>
                  <a:schemeClr val="bg2"/>
                </a:solidFill>
                <a:latin typeface="+mn-lt"/>
              </a:rPr>
              <a:t>SOURCES</a:t>
            </a:r>
            <a:endParaRPr>
              <a:solidFill>
                <a:schemeClr val="bg2"/>
              </a:solidFill>
              <a:latin typeface="+mn-lt"/>
            </a:endParaRPr>
          </a:p>
        </p:txBody>
      </p:sp>
      <p:grpSp>
        <p:nvGrpSpPr>
          <p:cNvPr id="697" name="Google Shape;697;p49"/>
          <p:cNvGrpSpPr/>
          <p:nvPr/>
        </p:nvGrpSpPr>
        <p:grpSpPr>
          <a:xfrm rot="5400000" flipH="1">
            <a:off x="-638425" y="956075"/>
            <a:ext cx="2121775" cy="585288"/>
            <a:chOff x="-754050" y="1114125"/>
            <a:chExt cx="2121775" cy="585288"/>
          </a:xfrm>
        </p:grpSpPr>
        <p:sp>
          <p:nvSpPr>
            <p:cNvPr id="698" name="Google Shape;698;p49"/>
            <p:cNvSpPr/>
            <p:nvPr/>
          </p:nvSpPr>
          <p:spPr>
            <a:xfrm>
              <a:off x="1013725" y="1114125"/>
              <a:ext cx="354000" cy="3540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699" name="Google Shape;699;p49"/>
            <p:cNvSpPr/>
            <p:nvPr/>
          </p:nvSpPr>
          <p:spPr>
            <a:xfrm>
              <a:off x="575275" y="1209525"/>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700" name="Google Shape;700;p49"/>
            <p:cNvSpPr/>
            <p:nvPr/>
          </p:nvSpPr>
          <p:spPr>
            <a:xfrm>
              <a:off x="37325" y="1347200"/>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701" name="Google Shape;701;p49"/>
            <p:cNvSpPr/>
            <p:nvPr/>
          </p:nvSpPr>
          <p:spPr>
            <a:xfrm>
              <a:off x="-366275" y="1282400"/>
              <a:ext cx="241800" cy="2418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702" name="Google Shape;702;p49"/>
            <p:cNvSpPr/>
            <p:nvPr/>
          </p:nvSpPr>
          <p:spPr>
            <a:xfrm>
              <a:off x="-754050" y="1611813"/>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703" name="Google Shape;703;p49"/>
            <p:cNvSpPr/>
            <p:nvPr/>
          </p:nvSpPr>
          <p:spPr>
            <a:xfrm rot="10800000" flipH="1">
              <a:off x="374682" y="1611831"/>
              <a:ext cx="83700" cy="84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grpSp>
        <p:nvGrpSpPr>
          <p:cNvPr id="704" name="Google Shape;704;p49"/>
          <p:cNvGrpSpPr/>
          <p:nvPr/>
        </p:nvGrpSpPr>
        <p:grpSpPr>
          <a:xfrm rot="-5400000">
            <a:off x="7659962" y="3711763"/>
            <a:ext cx="2063744" cy="410081"/>
            <a:chOff x="-696019" y="1114125"/>
            <a:chExt cx="2063744" cy="410081"/>
          </a:xfrm>
        </p:grpSpPr>
        <p:sp>
          <p:nvSpPr>
            <p:cNvPr id="705" name="Google Shape;705;p49"/>
            <p:cNvSpPr/>
            <p:nvPr/>
          </p:nvSpPr>
          <p:spPr>
            <a:xfrm>
              <a:off x="1013725" y="1114125"/>
              <a:ext cx="354000" cy="3540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706" name="Google Shape;706;p49"/>
            <p:cNvSpPr/>
            <p:nvPr/>
          </p:nvSpPr>
          <p:spPr>
            <a:xfrm>
              <a:off x="575275" y="1209525"/>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707" name="Google Shape;707;p49"/>
            <p:cNvSpPr/>
            <p:nvPr/>
          </p:nvSpPr>
          <p:spPr>
            <a:xfrm>
              <a:off x="37325" y="1347200"/>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708" name="Google Shape;708;p49"/>
            <p:cNvSpPr/>
            <p:nvPr/>
          </p:nvSpPr>
          <p:spPr>
            <a:xfrm>
              <a:off x="-366275" y="1282400"/>
              <a:ext cx="241800" cy="2418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709" name="Google Shape;709;p49"/>
            <p:cNvSpPr/>
            <p:nvPr/>
          </p:nvSpPr>
          <p:spPr>
            <a:xfrm>
              <a:off x="-696019" y="1152481"/>
              <a:ext cx="84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710" name="Google Shape;710;p49"/>
            <p:cNvSpPr/>
            <p:nvPr/>
          </p:nvSpPr>
          <p:spPr>
            <a:xfrm rot="10800000" flipH="1">
              <a:off x="360181" y="1439606"/>
              <a:ext cx="89400" cy="84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8FFB2-A8A6-A970-9FFA-5AE0ECA1E2AD}"/>
              </a:ext>
            </a:extLst>
          </p:cNvPr>
          <p:cNvSpPr>
            <a:spLocks noGrp="1"/>
          </p:cNvSpPr>
          <p:nvPr>
            <p:ph type="title"/>
          </p:nvPr>
        </p:nvSpPr>
        <p:spPr>
          <a:xfrm>
            <a:off x="539049" y="247851"/>
            <a:ext cx="7775012" cy="600745"/>
          </a:xfrm>
        </p:spPr>
        <p:txBody>
          <a:bodyPr/>
          <a:lstStyle/>
          <a:p>
            <a:r>
              <a:rPr lang="en">
                <a:latin typeface="+mj-lt"/>
              </a:rPr>
              <a:t>MODELING </a:t>
            </a:r>
            <a:r>
              <a:rPr lang="en">
                <a:solidFill>
                  <a:schemeClr val="bg2"/>
                </a:solidFill>
                <a:latin typeface="+mj-lt"/>
              </a:rPr>
              <a:t>APPROACH</a:t>
            </a:r>
            <a:endParaRPr lang="en-US">
              <a:solidFill>
                <a:schemeClr val="bg2"/>
              </a:solidFill>
              <a:latin typeface="+mj-lt"/>
            </a:endParaRPr>
          </a:p>
        </p:txBody>
      </p:sp>
      <p:sp>
        <p:nvSpPr>
          <p:cNvPr id="4" name="TextBox 3">
            <a:extLst>
              <a:ext uri="{FF2B5EF4-FFF2-40B4-BE49-F238E27FC236}">
                <a16:creationId xmlns:a16="http://schemas.microsoft.com/office/drawing/2014/main" id="{1C3EF72E-82C5-4C43-1EBF-07F6BBC3B316}"/>
              </a:ext>
            </a:extLst>
          </p:cNvPr>
          <p:cNvSpPr txBox="1"/>
          <p:nvPr/>
        </p:nvSpPr>
        <p:spPr>
          <a:xfrm>
            <a:off x="738661" y="1092122"/>
            <a:ext cx="7775011" cy="2462213"/>
          </a:xfrm>
          <a:prstGeom prst="rect">
            <a:avLst/>
          </a:prstGeom>
          <a:noFill/>
        </p:spPr>
        <p:txBody>
          <a:bodyPr wrap="square">
            <a:spAutoFit/>
          </a:bodyPr>
          <a:lstStyle/>
          <a:p>
            <a:pPr algn="l"/>
            <a:r>
              <a:rPr lang="en-IN" b="1" i="0">
                <a:solidFill>
                  <a:schemeClr val="tx1"/>
                </a:solidFill>
                <a:effectLst/>
                <a:latin typeface="+mj-lt"/>
              </a:rPr>
              <a:t>Approach:</a:t>
            </a:r>
          </a:p>
          <a:p>
            <a:pPr marL="285750" indent="-285750" algn="l">
              <a:buFont typeface="Arial" panose="020B0604020202020204" pitchFamily="34" charset="0"/>
              <a:buChar char="•"/>
            </a:pPr>
            <a:r>
              <a:rPr lang="en-IN" b="0" i="0">
                <a:solidFill>
                  <a:schemeClr val="tx1"/>
                </a:solidFill>
                <a:effectLst/>
                <a:latin typeface="+mj-lt"/>
              </a:rPr>
              <a:t>Model: Fine-tuning </a:t>
            </a:r>
            <a:r>
              <a:rPr lang="en-IN" b="0" i="0">
                <a:solidFill>
                  <a:schemeClr val="bg2"/>
                </a:solidFill>
                <a:effectLst/>
                <a:latin typeface="+mj-lt"/>
              </a:rPr>
              <a:t>Vicuna-13B</a:t>
            </a:r>
          </a:p>
          <a:p>
            <a:pPr marL="285750" indent="-285750" algn="l">
              <a:buFont typeface="Arial" panose="020B0604020202020204" pitchFamily="34" charset="0"/>
              <a:buChar char="•"/>
            </a:pPr>
            <a:r>
              <a:rPr lang="en-IN" b="0" i="0">
                <a:solidFill>
                  <a:schemeClr val="tx1"/>
                </a:solidFill>
                <a:effectLst/>
                <a:latin typeface="+mj-lt"/>
              </a:rPr>
              <a:t>Training: </a:t>
            </a:r>
            <a:r>
              <a:rPr lang="en-IN" b="0" i="0" err="1">
                <a:solidFill>
                  <a:schemeClr val="bg2"/>
                </a:solidFill>
                <a:effectLst/>
                <a:latin typeface="+mj-lt"/>
              </a:rPr>
              <a:t>LoRA</a:t>
            </a:r>
            <a:r>
              <a:rPr lang="en-IN" b="0" i="0">
                <a:solidFill>
                  <a:schemeClr val="tx1"/>
                </a:solidFill>
                <a:effectLst/>
                <a:latin typeface="+mj-lt"/>
              </a:rPr>
              <a:t>, </a:t>
            </a:r>
            <a:r>
              <a:rPr lang="en-IN" b="0" i="0">
                <a:solidFill>
                  <a:schemeClr val="bg2"/>
                </a:solidFill>
                <a:effectLst/>
                <a:latin typeface="+mj-lt"/>
              </a:rPr>
              <a:t>PEFT</a:t>
            </a:r>
            <a:r>
              <a:rPr lang="en-IN" b="0" i="0">
                <a:solidFill>
                  <a:schemeClr val="tx1"/>
                </a:solidFill>
                <a:effectLst/>
                <a:latin typeface="+mj-lt"/>
              </a:rPr>
              <a:t>, </a:t>
            </a:r>
            <a:r>
              <a:rPr lang="en-IN" b="0" i="0" err="1">
                <a:solidFill>
                  <a:schemeClr val="bg2"/>
                </a:solidFill>
                <a:effectLst/>
                <a:latin typeface="+mj-lt"/>
              </a:rPr>
              <a:t>bitsandbytes</a:t>
            </a:r>
            <a:endParaRPr lang="en-IN">
              <a:solidFill>
                <a:schemeClr val="tx1"/>
              </a:solidFill>
              <a:latin typeface="+mj-lt"/>
            </a:endParaRPr>
          </a:p>
          <a:p>
            <a:pPr marL="285750" indent="-285750" algn="l">
              <a:buFont typeface="Arial" panose="020B0604020202020204" pitchFamily="34" charset="0"/>
              <a:buChar char="•"/>
            </a:pPr>
            <a:r>
              <a:rPr lang="en-IN" b="0" i="0">
                <a:solidFill>
                  <a:schemeClr val="tx1"/>
                </a:solidFill>
                <a:effectLst/>
                <a:latin typeface="+mj-lt"/>
              </a:rPr>
              <a:t>Hyperparameters: Same as </a:t>
            </a:r>
            <a:r>
              <a:rPr lang="en-IN" b="0" i="0">
                <a:solidFill>
                  <a:schemeClr val="bg2"/>
                </a:solidFill>
                <a:effectLst/>
                <a:latin typeface="+mj-lt"/>
              </a:rPr>
              <a:t>Alpaca</a:t>
            </a:r>
          </a:p>
          <a:p>
            <a:pPr algn="l"/>
            <a:endParaRPr lang="en-IN" b="1" i="0">
              <a:solidFill>
                <a:schemeClr val="tx1"/>
              </a:solidFill>
              <a:effectLst/>
              <a:latin typeface="+mj-lt"/>
            </a:endParaRPr>
          </a:p>
          <a:p>
            <a:pPr algn="l"/>
            <a:r>
              <a:rPr lang="en-IN" b="1" i="0">
                <a:solidFill>
                  <a:schemeClr val="tx1"/>
                </a:solidFill>
                <a:effectLst/>
                <a:latin typeface="+mj-lt"/>
              </a:rPr>
              <a:t>Frameworks:</a:t>
            </a:r>
          </a:p>
          <a:p>
            <a:pPr marL="285750" indent="-285750" algn="l">
              <a:buFont typeface="Arial" panose="020B0604020202020204" pitchFamily="34" charset="0"/>
              <a:buChar char="•"/>
            </a:pPr>
            <a:r>
              <a:rPr lang="en-IN" b="0" i="0">
                <a:solidFill>
                  <a:schemeClr val="tx1"/>
                </a:solidFill>
                <a:effectLst/>
                <a:latin typeface="+mj-lt"/>
              </a:rPr>
              <a:t>LLM Components: </a:t>
            </a:r>
            <a:r>
              <a:rPr lang="en-IN" b="0" i="0" err="1">
                <a:solidFill>
                  <a:schemeClr val="bg2"/>
                </a:solidFill>
                <a:effectLst/>
                <a:latin typeface="+mj-lt"/>
              </a:rPr>
              <a:t>LangChain</a:t>
            </a:r>
            <a:endParaRPr lang="en-IN" b="0" i="0">
              <a:solidFill>
                <a:schemeClr val="tx1"/>
              </a:solidFill>
              <a:effectLst/>
              <a:latin typeface="+mj-lt"/>
            </a:endParaRPr>
          </a:p>
          <a:p>
            <a:pPr marL="285750" indent="-285750" algn="l">
              <a:buFont typeface="Arial" panose="020B0604020202020204" pitchFamily="34" charset="0"/>
              <a:buChar char="•"/>
            </a:pPr>
            <a:r>
              <a:rPr lang="en-IN" b="0" i="0">
                <a:solidFill>
                  <a:schemeClr val="tx1"/>
                </a:solidFill>
                <a:effectLst/>
                <a:latin typeface="+mj-lt"/>
              </a:rPr>
              <a:t>Weights: </a:t>
            </a:r>
            <a:r>
              <a:rPr lang="en-IN" b="0" i="0" err="1">
                <a:solidFill>
                  <a:schemeClr val="bg2"/>
                </a:solidFill>
                <a:effectLst/>
                <a:latin typeface="+mj-lt"/>
              </a:rPr>
              <a:t>HuggingFace</a:t>
            </a:r>
            <a:endParaRPr lang="en-IN" b="0" i="0">
              <a:solidFill>
                <a:schemeClr val="bg2"/>
              </a:solidFill>
              <a:effectLst/>
              <a:latin typeface="+mj-lt"/>
            </a:endParaRPr>
          </a:p>
          <a:p>
            <a:pPr marL="285750" indent="-285750" algn="l">
              <a:buFont typeface="Arial" panose="020B0604020202020204" pitchFamily="34" charset="0"/>
              <a:buChar char="•"/>
            </a:pPr>
            <a:r>
              <a:rPr lang="en-IN" b="0" i="0">
                <a:solidFill>
                  <a:schemeClr val="tx1"/>
                </a:solidFill>
                <a:effectLst/>
                <a:latin typeface="+mj-lt"/>
              </a:rPr>
              <a:t>Training: </a:t>
            </a:r>
            <a:r>
              <a:rPr lang="en-IN" b="0" i="0" err="1">
                <a:solidFill>
                  <a:schemeClr val="bg2"/>
                </a:solidFill>
                <a:effectLst/>
                <a:latin typeface="+mj-lt"/>
              </a:rPr>
              <a:t>PyTorch</a:t>
            </a:r>
            <a:endParaRPr lang="en-IN" b="0" i="0">
              <a:solidFill>
                <a:schemeClr val="bg2"/>
              </a:solidFill>
              <a:effectLst/>
              <a:latin typeface="+mj-lt"/>
            </a:endParaRPr>
          </a:p>
          <a:p>
            <a:pPr marL="285750" indent="-285750" algn="l">
              <a:buFont typeface="Arial" panose="020B0604020202020204" pitchFamily="34" charset="0"/>
              <a:buChar char="•"/>
            </a:pPr>
            <a:r>
              <a:rPr lang="en-IN">
                <a:solidFill>
                  <a:schemeClr val="tx1"/>
                </a:solidFill>
                <a:latin typeface="+mj-lt"/>
              </a:rPr>
              <a:t>Embeddings: </a:t>
            </a:r>
            <a:r>
              <a:rPr lang="en-IN">
                <a:solidFill>
                  <a:schemeClr val="bg2"/>
                </a:solidFill>
                <a:latin typeface="+mj-lt"/>
              </a:rPr>
              <a:t>all-mpnet-base-v2</a:t>
            </a:r>
          </a:p>
          <a:p>
            <a:pPr marL="285750" indent="-285750" algn="l">
              <a:buFont typeface="Arial" panose="020B0604020202020204" pitchFamily="34" charset="0"/>
              <a:buChar char="•"/>
            </a:pPr>
            <a:r>
              <a:rPr lang="en-IN">
                <a:solidFill>
                  <a:schemeClr val="tx1"/>
                </a:solidFill>
                <a:latin typeface="+mj-lt"/>
              </a:rPr>
              <a:t>Vector database: </a:t>
            </a:r>
            <a:r>
              <a:rPr lang="en-IN" err="1">
                <a:solidFill>
                  <a:schemeClr val="bg2"/>
                </a:solidFill>
                <a:latin typeface="+mj-lt"/>
              </a:rPr>
              <a:t>Qdrant</a:t>
            </a:r>
            <a:endParaRPr lang="en-IN" b="0" i="0">
              <a:solidFill>
                <a:schemeClr val="bg2"/>
              </a:solidFill>
              <a:effectLst/>
              <a:latin typeface="+mj-lt"/>
            </a:endParaRPr>
          </a:p>
        </p:txBody>
      </p:sp>
    </p:spTree>
    <p:extLst>
      <p:ext uri="{BB962C8B-B14F-4D97-AF65-F5344CB8AC3E}">
        <p14:creationId xmlns:p14="http://schemas.microsoft.com/office/powerpoint/2010/main" val="1660068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F6C90-216E-A3AE-35C5-34E9366A5A03}"/>
              </a:ext>
            </a:extLst>
          </p:cNvPr>
          <p:cNvSpPr>
            <a:spLocks noGrp="1"/>
          </p:cNvSpPr>
          <p:nvPr>
            <p:ph type="title"/>
          </p:nvPr>
        </p:nvSpPr>
        <p:spPr>
          <a:xfrm>
            <a:off x="643655" y="230021"/>
            <a:ext cx="7704000" cy="572700"/>
          </a:xfrm>
        </p:spPr>
        <p:txBody>
          <a:bodyPr/>
          <a:lstStyle/>
          <a:p>
            <a:r>
              <a:rPr lang="en-US">
                <a:latin typeface="+mj-lt"/>
              </a:rPr>
              <a:t>ARCHITECTURE</a:t>
            </a:r>
          </a:p>
        </p:txBody>
      </p:sp>
      <p:sp>
        <p:nvSpPr>
          <p:cNvPr id="4" name="Google Shape;8838;p70">
            <a:extLst>
              <a:ext uri="{FF2B5EF4-FFF2-40B4-BE49-F238E27FC236}">
                <a16:creationId xmlns:a16="http://schemas.microsoft.com/office/drawing/2014/main" id="{00A7F37C-E587-649C-F604-B0744B12D8E9}"/>
              </a:ext>
            </a:extLst>
          </p:cNvPr>
          <p:cNvSpPr/>
          <p:nvPr/>
        </p:nvSpPr>
        <p:spPr>
          <a:xfrm>
            <a:off x="3919108" y="903400"/>
            <a:ext cx="1243839" cy="967534"/>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mj-lt"/>
            </a:endParaRPr>
          </a:p>
        </p:txBody>
      </p:sp>
      <p:grpSp>
        <p:nvGrpSpPr>
          <p:cNvPr id="5" name="Google Shape;8734;p70">
            <a:extLst>
              <a:ext uri="{FF2B5EF4-FFF2-40B4-BE49-F238E27FC236}">
                <a16:creationId xmlns:a16="http://schemas.microsoft.com/office/drawing/2014/main" id="{CC9F9F90-B818-CEC0-DF4B-041AEFF25FA6}"/>
              </a:ext>
            </a:extLst>
          </p:cNvPr>
          <p:cNvGrpSpPr/>
          <p:nvPr/>
        </p:nvGrpSpPr>
        <p:grpSpPr>
          <a:xfrm>
            <a:off x="7383545" y="1116442"/>
            <a:ext cx="520827" cy="457173"/>
            <a:chOff x="3865000" y="847675"/>
            <a:chExt cx="483150" cy="452925"/>
          </a:xfrm>
        </p:grpSpPr>
        <p:sp>
          <p:nvSpPr>
            <p:cNvPr id="6" name="Google Shape;8735;p70">
              <a:extLst>
                <a:ext uri="{FF2B5EF4-FFF2-40B4-BE49-F238E27FC236}">
                  <a16:creationId xmlns:a16="http://schemas.microsoft.com/office/drawing/2014/main" id="{D2263DE7-602F-5AB8-7C4D-26496E597FFF}"/>
                </a:ext>
              </a:extLst>
            </p:cNvPr>
            <p:cNvSpPr/>
            <p:nvPr/>
          </p:nvSpPr>
          <p:spPr>
            <a:xfrm>
              <a:off x="3865000" y="847675"/>
              <a:ext cx="483150" cy="452925"/>
            </a:xfrm>
            <a:custGeom>
              <a:avLst/>
              <a:gdLst/>
              <a:ahLst/>
              <a:cxnLst/>
              <a:rect l="l" t="t" r="r" b="b"/>
              <a:pathLst>
                <a:path w="19326" h="18117" extrusionOk="0">
                  <a:moveTo>
                    <a:pt x="9627" y="1132"/>
                  </a:moveTo>
                  <a:cubicBezTo>
                    <a:pt x="14349" y="1132"/>
                    <a:pt x="18193" y="4436"/>
                    <a:pt x="18193" y="8494"/>
                  </a:cubicBezTo>
                  <a:cubicBezTo>
                    <a:pt x="18193" y="12552"/>
                    <a:pt x="14349" y="15852"/>
                    <a:pt x="9627" y="15852"/>
                  </a:cubicBezTo>
                  <a:cubicBezTo>
                    <a:pt x="9619" y="15852"/>
                    <a:pt x="9611" y="15852"/>
                    <a:pt x="9603" y="15852"/>
                  </a:cubicBezTo>
                  <a:cubicBezTo>
                    <a:pt x="8397" y="15852"/>
                    <a:pt x="7207" y="15626"/>
                    <a:pt x="6088" y="15185"/>
                  </a:cubicBezTo>
                  <a:cubicBezTo>
                    <a:pt x="6019" y="15158"/>
                    <a:pt x="5947" y="15144"/>
                    <a:pt x="5876" y="15144"/>
                  </a:cubicBezTo>
                  <a:cubicBezTo>
                    <a:pt x="5720" y="15144"/>
                    <a:pt x="5568" y="15208"/>
                    <a:pt x="5460" y="15327"/>
                  </a:cubicBezTo>
                  <a:cubicBezTo>
                    <a:pt x="4780" y="16070"/>
                    <a:pt x="3896" y="16595"/>
                    <a:pt x="2917" y="16837"/>
                  </a:cubicBezTo>
                  <a:cubicBezTo>
                    <a:pt x="3461" y="15801"/>
                    <a:pt x="3582" y="14593"/>
                    <a:pt x="3262" y="13467"/>
                  </a:cubicBezTo>
                  <a:cubicBezTo>
                    <a:pt x="3238" y="13379"/>
                    <a:pt x="3189" y="13295"/>
                    <a:pt x="3126" y="13228"/>
                  </a:cubicBezTo>
                  <a:cubicBezTo>
                    <a:pt x="1843" y="11906"/>
                    <a:pt x="1133" y="10224"/>
                    <a:pt x="1133" y="8494"/>
                  </a:cubicBezTo>
                  <a:cubicBezTo>
                    <a:pt x="1133" y="4436"/>
                    <a:pt x="4944" y="1132"/>
                    <a:pt x="9627" y="1132"/>
                  </a:cubicBezTo>
                  <a:close/>
                  <a:moveTo>
                    <a:pt x="9627" y="0"/>
                  </a:moveTo>
                  <a:cubicBezTo>
                    <a:pt x="7066" y="0"/>
                    <a:pt x="4663" y="876"/>
                    <a:pt x="2848" y="2461"/>
                  </a:cubicBezTo>
                  <a:cubicBezTo>
                    <a:pt x="1012" y="4067"/>
                    <a:pt x="1" y="6211"/>
                    <a:pt x="1" y="8494"/>
                  </a:cubicBezTo>
                  <a:cubicBezTo>
                    <a:pt x="1" y="10472"/>
                    <a:pt x="783" y="12389"/>
                    <a:pt x="2208" y="13908"/>
                  </a:cubicBezTo>
                  <a:cubicBezTo>
                    <a:pt x="2492" y="15073"/>
                    <a:pt x="2148" y="16302"/>
                    <a:pt x="1299" y="17151"/>
                  </a:cubicBezTo>
                  <a:cubicBezTo>
                    <a:pt x="943" y="17507"/>
                    <a:pt x="1193" y="18117"/>
                    <a:pt x="1701" y="18117"/>
                  </a:cubicBezTo>
                  <a:cubicBezTo>
                    <a:pt x="3313" y="18114"/>
                    <a:pt x="4862" y="17489"/>
                    <a:pt x="6024" y="16372"/>
                  </a:cubicBezTo>
                  <a:cubicBezTo>
                    <a:pt x="7173" y="16776"/>
                    <a:pt x="8380" y="16985"/>
                    <a:pt x="9600" y="16985"/>
                  </a:cubicBezTo>
                  <a:cubicBezTo>
                    <a:pt x="9609" y="16985"/>
                    <a:pt x="9618" y="16985"/>
                    <a:pt x="9627" y="16985"/>
                  </a:cubicBezTo>
                  <a:cubicBezTo>
                    <a:pt x="12184" y="16985"/>
                    <a:pt x="14606" y="16112"/>
                    <a:pt x="16439" y="14524"/>
                  </a:cubicBezTo>
                  <a:cubicBezTo>
                    <a:pt x="18302" y="12914"/>
                    <a:pt x="19325" y="10773"/>
                    <a:pt x="19325" y="8494"/>
                  </a:cubicBezTo>
                  <a:cubicBezTo>
                    <a:pt x="19325" y="6211"/>
                    <a:pt x="18302" y="4070"/>
                    <a:pt x="16439" y="2461"/>
                  </a:cubicBezTo>
                  <a:cubicBezTo>
                    <a:pt x="14606" y="873"/>
                    <a:pt x="12184" y="0"/>
                    <a:pt x="96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mj-lt"/>
              </a:endParaRPr>
            </a:p>
          </p:txBody>
        </p:sp>
        <p:sp>
          <p:nvSpPr>
            <p:cNvPr id="7" name="Google Shape;8736;p70">
              <a:extLst>
                <a:ext uri="{FF2B5EF4-FFF2-40B4-BE49-F238E27FC236}">
                  <a16:creationId xmlns:a16="http://schemas.microsoft.com/office/drawing/2014/main" id="{E46BDBD4-12BF-4ADA-2EB6-673C8EB1E339}"/>
                </a:ext>
              </a:extLst>
            </p:cNvPr>
            <p:cNvSpPr/>
            <p:nvPr/>
          </p:nvSpPr>
          <p:spPr>
            <a:xfrm>
              <a:off x="4173600" y="1029775"/>
              <a:ext cx="78450" cy="75550"/>
            </a:xfrm>
            <a:custGeom>
              <a:avLst/>
              <a:gdLst/>
              <a:ahLst/>
              <a:cxnLst/>
              <a:rect l="l" t="t" r="r" b="b"/>
              <a:pathLst>
                <a:path w="3138" h="3022" extrusionOk="0">
                  <a:moveTo>
                    <a:pt x="1510" y="1134"/>
                  </a:moveTo>
                  <a:cubicBezTo>
                    <a:pt x="1845" y="1134"/>
                    <a:pt x="2014" y="1539"/>
                    <a:pt x="1776" y="1777"/>
                  </a:cubicBezTo>
                  <a:cubicBezTo>
                    <a:pt x="1698" y="1855"/>
                    <a:pt x="1604" y="1889"/>
                    <a:pt x="1511" y="1889"/>
                  </a:cubicBezTo>
                  <a:cubicBezTo>
                    <a:pt x="1318" y="1889"/>
                    <a:pt x="1132" y="1738"/>
                    <a:pt x="1132" y="1512"/>
                  </a:cubicBezTo>
                  <a:cubicBezTo>
                    <a:pt x="1132"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mj-lt"/>
              </a:endParaRPr>
            </a:p>
          </p:txBody>
        </p:sp>
        <p:sp>
          <p:nvSpPr>
            <p:cNvPr id="8" name="Google Shape;8737;p70">
              <a:extLst>
                <a:ext uri="{FF2B5EF4-FFF2-40B4-BE49-F238E27FC236}">
                  <a16:creationId xmlns:a16="http://schemas.microsoft.com/office/drawing/2014/main" id="{AAA8DA91-59BF-9EB7-9948-32A6ED248375}"/>
                </a:ext>
              </a:extLst>
            </p:cNvPr>
            <p:cNvSpPr/>
            <p:nvPr/>
          </p:nvSpPr>
          <p:spPr>
            <a:xfrm>
              <a:off x="4068825" y="1029775"/>
              <a:ext cx="78450" cy="75550"/>
            </a:xfrm>
            <a:custGeom>
              <a:avLst/>
              <a:gdLst/>
              <a:ahLst/>
              <a:cxnLst/>
              <a:rect l="l" t="t" r="r" b="b"/>
              <a:pathLst>
                <a:path w="3138" h="3022" extrusionOk="0">
                  <a:moveTo>
                    <a:pt x="1510" y="1134"/>
                  </a:moveTo>
                  <a:cubicBezTo>
                    <a:pt x="1845" y="1134"/>
                    <a:pt x="2014" y="1539"/>
                    <a:pt x="1776" y="1777"/>
                  </a:cubicBezTo>
                  <a:cubicBezTo>
                    <a:pt x="1699" y="1855"/>
                    <a:pt x="1605" y="1889"/>
                    <a:pt x="1513" y="1889"/>
                  </a:cubicBezTo>
                  <a:cubicBezTo>
                    <a:pt x="1319" y="1889"/>
                    <a:pt x="1132" y="1738"/>
                    <a:pt x="1132" y="1512"/>
                  </a:cubicBezTo>
                  <a:cubicBezTo>
                    <a:pt x="1132" y="1300"/>
                    <a:pt x="1302" y="1134"/>
                    <a:pt x="1510" y="1134"/>
                  </a:cubicBezTo>
                  <a:close/>
                  <a:moveTo>
                    <a:pt x="1511" y="1"/>
                  </a:moveTo>
                  <a:cubicBezTo>
                    <a:pt x="1316" y="1"/>
                    <a:pt x="1120" y="39"/>
                    <a:pt x="933" y="117"/>
                  </a:cubicBezTo>
                  <a:cubicBezTo>
                    <a:pt x="369" y="349"/>
                    <a:pt x="0" y="899"/>
                    <a:pt x="0" y="1512"/>
                  </a:cubicBezTo>
                  <a:cubicBezTo>
                    <a:pt x="0" y="2345"/>
                    <a:pt x="677" y="3021"/>
                    <a:pt x="1510" y="3021"/>
                  </a:cubicBezTo>
                  <a:cubicBezTo>
                    <a:pt x="2120" y="3021"/>
                    <a:pt x="2672" y="2653"/>
                    <a:pt x="2905" y="2088"/>
                  </a:cubicBezTo>
                  <a:cubicBezTo>
                    <a:pt x="3137" y="1524"/>
                    <a:pt x="3011" y="875"/>
                    <a:pt x="2579" y="443"/>
                  </a:cubicBezTo>
                  <a:cubicBezTo>
                    <a:pt x="2290" y="154"/>
                    <a:pt x="1903" y="1"/>
                    <a:pt x="15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mj-lt"/>
              </a:endParaRPr>
            </a:p>
          </p:txBody>
        </p:sp>
        <p:sp>
          <p:nvSpPr>
            <p:cNvPr id="9" name="Google Shape;8738;p70">
              <a:extLst>
                <a:ext uri="{FF2B5EF4-FFF2-40B4-BE49-F238E27FC236}">
                  <a16:creationId xmlns:a16="http://schemas.microsoft.com/office/drawing/2014/main" id="{E2CB6A3F-DE20-70A8-852A-9A4CEC5132B5}"/>
                </a:ext>
              </a:extLst>
            </p:cNvPr>
            <p:cNvSpPr/>
            <p:nvPr/>
          </p:nvSpPr>
          <p:spPr>
            <a:xfrm>
              <a:off x="3964125" y="1029775"/>
              <a:ext cx="78450" cy="75550"/>
            </a:xfrm>
            <a:custGeom>
              <a:avLst/>
              <a:gdLst/>
              <a:ahLst/>
              <a:cxnLst/>
              <a:rect l="l" t="t" r="r" b="b"/>
              <a:pathLst>
                <a:path w="3138" h="3022" extrusionOk="0">
                  <a:moveTo>
                    <a:pt x="1510" y="1134"/>
                  </a:moveTo>
                  <a:cubicBezTo>
                    <a:pt x="1845" y="1134"/>
                    <a:pt x="2014" y="1539"/>
                    <a:pt x="1776" y="1777"/>
                  </a:cubicBezTo>
                  <a:cubicBezTo>
                    <a:pt x="1698" y="1855"/>
                    <a:pt x="1604" y="1889"/>
                    <a:pt x="1511" y="1889"/>
                  </a:cubicBezTo>
                  <a:cubicBezTo>
                    <a:pt x="1318" y="1889"/>
                    <a:pt x="1133" y="1738"/>
                    <a:pt x="1133" y="1512"/>
                  </a:cubicBezTo>
                  <a:cubicBezTo>
                    <a:pt x="1133"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mj-lt"/>
              </a:endParaRPr>
            </a:p>
          </p:txBody>
        </p:sp>
      </p:grpSp>
      <p:grpSp>
        <p:nvGrpSpPr>
          <p:cNvPr id="12" name="Google Shape;1130;p64">
            <a:extLst>
              <a:ext uri="{FF2B5EF4-FFF2-40B4-BE49-F238E27FC236}">
                <a16:creationId xmlns:a16="http://schemas.microsoft.com/office/drawing/2014/main" id="{77FB5C6C-6E39-E90E-CAA6-561E9D456206}"/>
              </a:ext>
            </a:extLst>
          </p:cNvPr>
          <p:cNvGrpSpPr/>
          <p:nvPr/>
        </p:nvGrpSpPr>
        <p:grpSpPr>
          <a:xfrm>
            <a:off x="5335098" y="1154187"/>
            <a:ext cx="1932526" cy="364272"/>
            <a:chOff x="6336019" y="3733725"/>
            <a:chExt cx="2566206" cy="351310"/>
          </a:xfrm>
        </p:grpSpPr>
        <p:sp>
          <p:nvSpPr>
            <p:cNvPr id="13" name="Google Shape;1131;p64">
              <a:extLst>
                <a:ext uri="{FF2B5EF4-FFF2-40B4-BE49-F238E27FC236}">
                  <a16:creationId xmlns:a16="http://schemas.microsoft.com/office/drawing/2014/main" id="{DA4580AA-738E-1ADA-B602-4F33A9FC9916}"/>
                </a:ext>
              </a:extLst>
            </p:cNvPr>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mj-lt"/>
                </a:rPr>
                <a:t>Return Answer</a:t>
              </a:r>
              <a:endParaRPr>
                <a:latin typeface="+mj-lt"/>
              </a:endParaRPr>
            </a:p>
          </p:txBody>
        </p:sp>
        <p:sp>
          <p:nvSpPr>
            <p:cNvPr id="14" name="Google Shape;1132;p64">
              <a:extLst>
                <a:ext uri="{FF2B5EF4-FFF2-40B4-BE49-F238E27FC236}">
                  <a16:creationId xmlns:a16="http://schemas.microsoft.com/office/drawing/2014/main" id="{4B6B968C-8A67-5FAB-DB66-906350459894}"/>
                </a:ext>
              </a:extLst>
            </p:cNvPr>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 name="Google Shape;1133;p64">
              <a:extLst>
                <a:ext uri="{FF2B5EF4-FFF2-40B4-BE49-F238E27FC236}">
                  <a16:creationId xmlns:a16="http://schemas.microsoft.com/office/drawing/2014/main" id="{278DA66B-CE17-66C0-FFCE-24DA6BCFB835}"/>
                </a:ext>
              </a:extLst>
            </p:cNvPr>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 name="Google Shape;1134;p64">
              <a:extLst>
                <a:ext uri="{FF2B5EF4-FFF2-40B4-BE49-F238E27FC236}">
                  <a16:creationId xmlns:a16="http://schemas.microsoft.com/office/drawing/2014/main" id="{3F999881-E09F-3A33-3B7D-C0D656BE151E}"/>
                </a:ext>
              </a:extLst>
            </p:cNvPr>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grpSp>
        <p:nvGrpSpPr>
          <p:cNvPr id="17" name="Google Shape;1130;p64">
            <a:extLst>
              <a:ext uri="{FF2B5EF4-FFF2-40B4-BE49-F238E27FC236}">
                <a16:creationId xmlns:a16="http://schemas.microsoft.com/office/drawing/2014/main" id="{7277B6E6-9860-6B4E-67A4-6D89474A6F3F}"/>
              </a:ext>
            </a:extLst>
          </p:cNvPr>
          <p:cNvGrpSpPr/>
          <p:nvPr/>
        </p:nvGrpSpPr>
        <p:grpSpPr>
          <a:xfrm>
            <a:off x="1764559" y="1154187"/>
            <a:ext cx="2105191" cy="364272"/>
            <a:chOff x="6336019" y="3733725"/>
            <a:chExt cx="2566206" cy="351310"/>
          </a:xfrm>
        </p:grpSpPr>
        <p:sp>
          <p:nvSpPr>
            <p:cNvPr id="18" name="Google Shape;1131;p64">
              <a:extLst>
                <a:ext uri="{FF2B5EF4-FFF2-40B4-BE49-F238E27FC236}">
                  <a16:creationId xmlns:a16="http://schemas.microsoft.com/office/drawing/2014/main" id="{B7114200-3037-89F3-A7E7-5F0411BFFAE2}"/>
                </a:ext>
              </a:extLst>
            </p:cNvPr>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 name="Google Shape;1132;p64">
              <a:extLst>
                <a:ext uri="{FF2B5EF4-FFF2-40B4-BE49-F238E27FC236}">
                  <a16:creationId xmlns:a16="http://schemas.microsoft.com/office/drawing/2014/main" id="{94D8F0C7-7E6D-6E2F-77F4-26AE47827806}"/>
                </a:ext>
              </a:extLst>
            </p:cNvPr>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 name="Google Shape;1133;p64">
              <a:extLst>
                <a:ext uri="{FF2B5EF4-FFF2-40B4-BE49-F238E27FC236}">
                  <a16:creationId xmlns:a16="http://schemas.microsoft.com/office/drawing/2014/main" id="{58CB4F71-4B64-2DF4-FBBB-41431CB97968}"/>
                </a:ext>
              </a:extLst>
            </p:cNvPr>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 name="Google Shape;1134;p64">
              <a:extLst>
                <a:ext uri="{FF2B5EF4-FFF2-40B4-BE49-F238E27FC236}">
                  <a16:creationId xmlns:a16="http://schemas.microsoft.com/office/drawing/2014/main" id="{E20DF623-F699-AD13-D145-B0C6E8784D77}"/>
                </a:ext>
              </a:extLst>
            </p:cNvPr>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sp>
        <p:nvSpPr>
          <p:cNvPr id="22" name="TextBox 21">
            <a:extLst>
              <a:ext uri="{FF2B5EF4-FFF2-40B4-BE49-F238E27FC236}">
                <a16:creationId xmlns:a16="http://schemas.microsoft.com/office/drawing/2014/main" id="{F3383715-E0E6-516A-041A-4D4F5A36931C}"/>
              </a:ext>
            </a:extLst>
          </p:cNvPr>
          <p:cNvSpPr txBox="1"/>
          <p:nvPr/>
        </p:nvSpPr>
        <p:spPr>
          <a:xfrm>
            <a:off x="4207003" y="1100194"/>
            <a:ext cx="744114" cy="307777"/>
          </a:xfrm>
          <a:prstGeom prst="rect">
            <a:avLst/>
          </a:prstGeom>
          <a:noFill/>
        </p:spPr>
        <p:txBody>
          <a:bodyPr wrap="none" rtlCol="0">
            <a:spAutoFit/>
          </a:bodyPr>
          <a:lstStyle/>
          <a:p>
            <a:r>
              <a:rPr lang="en-US">
                <a:solidFill>
                  <a:schemeClr val="hlink"/>
                </a:solidFill>
                <a:uFill>
                  <a:noFill/>
                </a:uFill>
                <a:latin typeface="+mj-lt"/>
                <a:sym typeface="Figtree"/>
              </a:rPr>
              <a:t>Web UI</a:t>
            </a:r>
          </a:p>
        </p:txBody>
      </p:sp>
      <p:sp>
        <p:nvSpPr>
          <p:cNvPr id="23" name="TextBox 22">
            <a:extLst>
              <a:ext uri="{FF2B5EF4-FFF2-40B4-BE49-F238E27FC236}">
                <a16:creationId xmlns:a16="http://schemas.microsoft.com/office/drawing/2014/main" id="{263DCB47-C2F4-418C-52CE-8195B38B00C1}"/>
              </a:ext>
            </a:extLst>
          </p:cNvPr>
          <p:cNvSpPr txBox="1"/>
          <p:nvPr/>
        </p:nvSpPr>
        <p:spPr>
          <a:xfrm>
            <a:off x="1794210" y="1175777"/>
            <a:ext cx="1650020" cy="307777"/>
          </a:xfrm>
          <a:prstGeom prst="rect">
            <a:avLst/>
          </a:prstGeom>
          <a:noFill/>
        </p:spPr>
        <p:txBody>
          <a:bodyPr wrap="square" rtlCol="0">
            <a:spAutoFit/>
          </a:bodyPr>
          <a:lstStyle/>
          <a:p>
            <a:r>
              <a:rPr lang="en-US">
                <a:solidFill>
                  <a:schemeClr val="hlink"/>
                </a:solidFill>
                <a:uFill>
                  <a:noFill/>
                </a:uFill>
                <a:latin typeface="+mj-lt"/>
              </a:rPr>
              <a:t>Upload Report</a:t>
            </a:r>
          </a:p>
        </p:txBody>
      </p:sp>
      <p:sp>
        <p:nvSpPr>
          <p:cNvPr id="48" name="Rectangle 47">
            <a:extLst>
              <a:ext uri="{FF2B5EF4-FFF2-40B4-BE49-F238E27FC236}">
                <a16:creationId xmlns:a16="http://schemas.microsoft.com/office/drawing/2014/main" id="{CD042599-F1AC-2F44-4557-F462758A995E}"/>
              </a:ext>
            </a:extLst>
          </p:cNvPr>
          <p:cNvSpPr/>
          <p:nvPr/>
        </p:nvSpPr>
        <p:spPr>
          <a:xfrm>
            <a:off x="526115" y="2571750"/>
            <a:ext cx="1700475" cy="55278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hlink"/>
                </a:solidFill>
                <a:uFill>
                  <a:noFill/>
                </a:uFill>
                <a:latin typeface="+mj-lt"/>
                <a:cs typeface="Arial"/>
              </a:rPr>
              <a:t>Create embeddings </a:t>
            </a:r>
          </a:p>
        </p:txBody>
      </p:sp>
      <p:sp>
        <p:nvSpPr>
          <p:cNvPr id="49" name="Rectangle 48">
            <a:extLst>
              <a:ext uri="{FF2B5EF4-FFF2-40B4-BE49-F238E27FC236}">
                <a16:creationId xmlns:a16="http://schemas.microsoft.com/office/drawing/2014/main" id="{D872A295-1E71-3E94-3E9D-A14CEB80813F}"/>
              </a:ext>
            </a:extLst>
          </p:cNvPr>
          <p:cNvSpPr/>
          <p:nvPr/>
        </p:nvSpPr>
        <p:spPr>
          <a:xfrm>
            <a:off x="1445867" y="3509381"/>
            <a:ext cx="1700475" cy="586409"/>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hlink"/>
                </a:solidFill>
                <a:uFill>
                  <a:noFill/>
                </a:uFill>
                <a:latin typeface="+mj-lt"/>
                <a:cs typeface="Arial"/>
              </a:rPr>
              <a:t>Create Index</a:t>
            </a:r>
          </a:p>
        </p:txBody>
      </p:sp>
      <p:sp>
        <p:nvSpPr>
          <p:cNvPr id="50" name="Rectangle 49">
            <a:extLst>
              <a:ext uri="{FF2B5EF4-FFF2-40B4-BE49-F238E27FC236}">
                <a16:creationId xmlns:a16="http://schemas.microsoft.com/office/drawing/2014/main" id="{19C96E99-3CDE-4515-91D9-97FDC66572CA}"/>
              </a:ext>
            </a:extLst>
          </p:cNvPr>
          <p:cNvSpPr/>
          <p:nvPr/>
        </p:nvSpPr>
        <p:spPr>
          <a:xfrm>
            <a:off x="2559476" y="2571751"/>
            <a:ext cx="1700475" cy="586409"/>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hlink"/>
                </a:solidFill>
                <a:uFill>
                  <a:noFill/>
                </a:uFill>
                <a:latin typeface="+mj-lt"/>
                <a:cs typeface="Arial"/>
              </a:rPr>
              <a:t>Embed user question</a:t>
            </a:r>
          </a:p>
        </p:txBody>
      </p:sp>
      <p:sp>
        <p:nvSpPr>
          <p:cNvPr id="51" name="Rectangle 50">
            <a:extLst>
              <a:ext uri="{FF2B5EF4-FFF2-40B4-BE49-F238E27FC236}">
                <a16:creationId xmlns:a16="http://schemas.microsoft.com/office/drawing/2014/main" id="{BFAC40D8-752F-118B-EAC1-46EFEF744A59}"/>
              </a:ext>
            </a:extLst>
          </p:cNvPr>
          <p:cNvSpPr/>
          <p:nvPr/>
        </p:nvSpPr>
        <p:spPr>
          <a:xfrm>
            <a:off x="3507167" y="3507011"/>
            <a:ext cx="1886654" cy="586409"/>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hlink"/>
                </a:solidFill>
                <a:uFill>
                  <a:noFill/>
                </a:uFill>
                <a:latin typeface="+mj-lt"/>
                <a:cs typeface="Arial"/>
              </a:rPr>
              <a:t>Calculate similarities</a:t>
            </a:r>
          </a:p>
        </p:txBody>
      </p:sp>
      <p:sp>
        <p:nvSpPr>
          <p:cNvPr id="52" name="Rectangle 51">
            <a:extLst>
              <a:ext uri="{FF2B5EF4-FFF2-40B4-BE49-F238E27FC236}">
                <a16:creationId xmlns:a16="http://schemas.microsoft.com/office/drawing/2014/main" id="{45572ECA-C6BD-AD6E-23E6-7676EAB2E8D0}"/>
              </a:ext>
            </a:extLst>
          </p:cNvPr>
          <p:cNvSpPr/>
          <p:nvPr/>
        </p:nvSpPr>
        <p:spPr>
          <a:xfrm>
            <a:off x="4638501" y="2587643"/>
            <a:ext cx="1700475" cy="586409"/>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hlink"/>
                </a:solidFill>
                <a:uFill>
                  <a:noFill/>
                </a:uFill>
                <a:latin typeface="+mj-lt"/>
                <a:cs typeface="Arial"/>
              </a:rPr>
              <a:t>Fetch relevant text from transcripts</a:t>
            </a:r>
          </a:p>
        </p:txBody>
      </p:sp>
      <p:sp>
        <p:nvSpPr>
          <p:cNvPr id="53" name="Rectangle 52">
            <a:extLst>
              <a:ext uri="{FF2B5EF4-FFF2-40B4-BE49-F238E27FC236}">
                <a16:creationId xmlns:a16="http://schemas.microsoft.com/office/drawing/2014/main" id="{02232C4B-273F-11E5-7334-44F0C5DB5C05}"/>
              </a:ext>
            </a:extLst>
          </p:cNvPr>
          <p:cNvSpPr/>
          <p:nvPr/>
        </p:nvSpPr>
        <p:spPr>
          <a:xfrm>
            <a:off x="5754646" y="3516152"/>
            <a:ext cx="1700475" cy="577268"/>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hlink"/>
                </a:solidFill>
                <a:uFill>
                  <a:noFill/>
                </a:uFill>
                <a:latin typeface="+mj-lt"/>
                <a:cs typeface="Arial"/>
              </a:rPr>
              <a:t>Ask LLM </a:t>
            </a:r>
          </a:p>
        </p:txBody>
      </p:sp>
      <p:sp>
        <p:nvSpPr>
          <p:cNvPr id="58" name="Rectangle 57">
            <a:extLst>
              <a:ext uri="{FF2B5EF4-FFF2-40B4-BE49-F238E27FC236}">
                <a16:creationId xmlns:a16="http://schemas.microsoft.com/office/drawing/2014/main" id="{9C580FC1-A547-5FC6-83A9-9ECAA3386494}"/>
              </a:ext>
            </a:extLst>
          </p:cNvPr>
          <p:cNvSpPr/>
          <p:nvPr/>
        </p:nvSpPr>
        <p:spPr>
          <a:xfrm>
            <a:off x="6666781" y="2584144"/>
            <a:ext cx="1700475" cy="586409"/>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hlink"/>
                </a:solidFill>
                <a:uFill>
                  <a:noFill/>
                </a:uFill>
                <a:latin typeface="+mj-lt"/>
                <a:cs typeface="Arial"/>
              </a:rPr>
              <a:t>Generate Answer</a:t>
            </a:r>
          </a:p>
        </p:txBody>
      </p:sp>
      <p:sp>
        <p:nvSpPr>
          <p:cNvPr id="60" name="Rounded Rectangle 59">
            <a:extLst>
              <a:ext uri="{FF2B5EF4-FFF2-40B4-BE49-F238E27FC236}">
                <a16:creationId xmlns:a16="http://schemas.microsoft.com/office/drawing/2014/main" id="{CF1042F7-0EC5-ED53-A1DF-2697F8DE7816}"/>
              </a:ext>
            </a:extLst>
          </p:cNvPr>
          <p:cNvSpPr/>
          <p:nvPr/>
        </p:nvSpPr>
        <p:spPr>
          <a:xfrm>
            <a:off x="333387" y="2467625"/>
            <a:ext cx="8229600" cy="1772475"/>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nvGrpSpPr>
          <p:cNvPr id="65" name="Google Shape;9345;p72">
            <a:extLst>
              <a:ext uri="{FF2B5EF4-FFF2-40B4-BE49-F238E27FC236}">
                <a16:creationId xmlns:a16="http://schemas.microsoft.com/office/drawing/2014/main" id="{76FB37C0-86DC-B90A-B8B8-54046EDB33FE}"/>
              </a:ext>
            </a:extLst>
          </p:cNvPr>
          <p:cNvGrpSpPr/>
          <p:nvPr/>
        </p:nvGrpSpPr>
        <p:grpSpPr>
          <a:xfrm>
            <a:off x="1191860" y="1146126"/>
            <a:ext cx="368987" cy="366992"/>
            <a:chOff x="-64401400" y="1914475"/>
            <a:chExt cx="319000" cy="317275"/>
          </a:xfrm>
        </p:grpSpPr>
        <p:sp>
          <p:nvSpPr>
            <p:cNvPr id="66" name="Google Shape;9346;p72">
              <a:extLst>
                <a:ext uri="{FF2B5EF4-FFF2-40B4-BE49-F238E27FC236}">
                  <a16:creationId xmlns:a16="http://schemas.microsoft.com/office/drawing/2014/main" id="{628192B2-61C1-8F18-F78A-73B51384AEC9}"/>
                </a:ext>
              </a:extLst>
            </p:cNvPr>
            <p:cNvSpPr/>
            <p:nvPr/>
          </p:nvSpPr>
          <p:spPr>
            <a:xfrm>
              <a:off x="-64401400" y="1914475"/>
              <a:ext cx="319000" cy="317275"/>
            </a:xfrm>
            <a:custGeom>
              <a:avLst/>
              <a:gdLst/>
              <a:ahLst/>
              <a:cxnLst/>
              <a:rect l="l" t="t" r="r" b="b"/>
              <a:pathLst>
                <a:path w="12760" h="12691" extrusionOk="0">
                  <a:moveTo>
                    <a:pt x="4726" y="1317"/>
                  </a:moveTo>
                  <a:lnTo>
                    <a:pt x="4726" y="2703"/>
                  </a:lnTo>
                  <a:cubicBezTo>
                    <a:pt x="4663" y="2735"/>
                    <a:pt x="4600" y="2829"/>
                    <a:pt x="4569" y="2861"/>
                  </a:cubicBezTo>
                  <a:lnTo>
                    <a:pt x="4065" y="3554"/>
                  </a:lnTo>
                  <a:cubicBezTo>
                    <a:pt x="3970" y="3176"/>
                    <a:pt x="3907" y="2703"/>
                    <a:pt x="3907" y="2388"/>
                  </a:cubicBezTo>
                  <a:cubicBezTo>
                    <a:pt x="3876" y="1947"/>
                    <a:pt x="3970" y="1632"/>
                    <a:pt x="4222" y="1475"/>
                  </a:cubicBezTo>
                  <a:cubicBezTo>
                    <a:pt x="4348" y="1349"/>
                    <a:pt x="4537" y="1317"/>
                    <a:pt x="4726" y="1317"/>
                  </a:cubicBezTo>
                  <a:close/>
                  <a:moveTo>
                    <a:pt x="7046" y="813"/>
                  </a:moveTo>
                  <a:cubicBezTo>
                    <a:pt x="7507" y="813"/>
                    <a:pt x="7937" y="916"/>
                    <a:pt x="8286" y="1128"/>
                  </a:cubicBezTo>
                  <a:cubicBezTo>
                    <a:pt x="8759" y="1412"/>
                    <a:pt x="8979" y="1821"/>
                    <a:pt x="8948" y="2420"/>
                  </a:cubicBezTo>
                  <a:cubicBezTo>
                    <a:pt x="8948" y="2703"/>
                    <a:pt x="8853" y="3113"/>
                    <a:pt x="8790" y="3554"/>
                  </a:cubicBezTo>
                  <a:lnTo>
                    <a:pt x="8286" y="2861"/>
                  </a:lnTo>
                  <a:cubicBezTo>
                    <a:pt x="8066" y="2609"/>
                    <a:pt x="7814" y="2451"/>
                    <a:pt x="7499" y="2451"/>
                  </a:cubicBezTo>
                  <a:lnTo>
                    <a:pt x="5514" y="2451"/>
                  </a:lnTo>
                  <a:lnTo>
                    <a:pt x="5514" y="1160"/>
                  </a:lnTo>
                  <a:cubicBezTo>
                    <a:pt x="6020" y="931"/>
                    <a:pt x="6551" y="813"/>
                    <a:pt x="7046" y="813"/>
                  </a:cubicBezTo>
                  <a:close/>
                  <a:moveTo>
                    <a:pt x="7530" y="3334"/>
                  </a:moveTo>
                  <a:cubicBezTo>
                    <a:pt x="7562" y="3334"/>
                    <a:pt x="7593" y="3365"/>
                    <a:pt x="7656" y="3365"/>
                  </a:cubicBezTo>
                  <a:lnTo>
                    <a:pt x="8601" y="4657"/>
                  </a:lnTo>
                  <a:cubicBezTo>
                    <a:pt x="8444" y="5917"/>
                    <a:pt x="7688" y="7177"/>
                    <a:pt x="6427" y="7177"/>
                  </a:cubicBezTo>
                  <a:cubicBezTo>
                    <a:pt x="5167" y="7177"/>
                    <a:pt x="4411" y="5980"/>
                    <a:pt x="4254" y="4657"/>
                  </a:cubicBezTo>
                  <a:lnTo>
                    <a:pt x="5199" y="3365"/>
                  </a:lnTo>
                  <a:cubicBezTo>
                    <a:pt x="5230" y="3334"/>
                    <a:pt x="5293" y="3334"/>
                    <a:pt x="5325" y="3334"/>
                  </a:cubicBezTo>
                  <a:close/>
                  <a:moveTo>
                    <a:pt x="5199" y="7681"/>
                  </a:moveTo>
                  <a:cubicBezTo>
                    <a:pt x="5608" y="7902"/>
                    <a:pt x="5986" y="8028"/>
                    <a:pt x="6427" y="8028"/>
                  </a:cubicBezTo>
                  <a:cubicBezTo>
                    <a:pt x="6869" y="8028"/>
                    <a:pt x="7310" y="7902"/>
                    <a:pt x="7688" y="7713"/>
                  </a:cubicBezTo>
                  <a:lnTo>
                    <a:pt x="7688" y="7807"/>
                  </a:lnTo>
                  <a:cubicBezTo>
                    <a:pt x="7688" y="8028"/>
                    <a:pt x="7719" y="8185"/>
                    <a:pt x="7814" y="8343"/>
                  </a:cubicBezTo>
                  <a:lnTo>
                    <a:pt x="6427" y="9634"/>
                  </a:lnTo>
                  <a:lnTo>
                    <a:pt x="5073" y="8280"/>
                  </a:lnTo>
                  <a:cubicBezTo>
                    <a:pt x="5167" y="8122"/>
                    <a:pt x="5199" y="7965"/>
                    <a:pt x="5199" y="7776"/>
                  </a:cubicBezTo>
                  <a:lnTo>
                    <a:pt x="5199" y="7681"/>
                  </a:lnTo>
                  <a:close/>
                  <a:moveTo>
                    <a:pt x="4537" y="8878"/>
                  </a:moveTo>
                  <a:lnTo>
                    <a:pt x="5829" y="10170"/>
                  </a:lnTo>
                  <a:lnTo>
                    <a:pt x="5230" y="10769"/>
                  </a:lnTo>
                  <a:lnTo>
                    <a:pt x="4065" y="9036"/>
                  </a:lnTo>
                  <a:cubicBezTo>
                    <a:pt x="4222" y="9036"/>
                    <a:pt x="4380" y="9004"/>
                    <a:pt x="4537" y="8878"/>
                  </a:cubicBezTo>
                  <a:close/>
                  <a:moveTo>
                    <a:pt x="8318" y="8878"/>
                  </a:moveTo>
                  <a:cubicBezTo>
                    <a:pt x="8475" y="8973"/>
                    <a:pt x="8633" y="9036"/>
                    <a:pt x="8790" y="9036"/>
                  </a:cubicBezTo>
                  <a:lnTo>
                    <a:pt x="7593" y="10769"/>
                  </a:lnTo>
                  <a:lnTo>
                    <a:pt x="7026" y="10170"/>
                  </a:lnTo>
                  <a:lnTo>
                    <a:pt x="8318" y="8878"/>
                  </a:lnTo>
                  <a:close/>
                  <a:moveTo>
                    <a:pt x="10460" y="9067"/>
                  </a:moveTo>
                  <a:cubicBezTo>
                    <a:pt x="11279" y="9067"/>
                    <a:pt x="11941" y="9760"/>
                    <a:pt x="11941" y="10580"/>
                  </a:cubicBezTo>
                  <a:lnTo>
                    <a:pt x="11941" y="11840"/>
                  </a:lnTo>
                  <a:lnTo>
                    <a:pt x="7814" y="11840"/>
                  </a:lnTo>
                  <a:cubicBezTo>
                    <a:pt x="7908" y="11808"/>
                    <a:pt x="8003" y="11745"/>
                    <a:pt x="8034" y="11682"/>
                  </a:cubicBezTo>
                  <a:lnTo>
                    <a:pt x="9798" y="9067"/>
                  </a:lnTo>
                  <a:close/>
                  <a:moveTo>
                    <a:pt x="3088" y="9067"/>
                  </a:moveTo>
                  <a:lnTo>
                    <a:pt x="4852" y="11651"/>
                  </a:lnTo>
                  <a:cubicBezTo>
                    <a:pt x="4915" y="11745"/>
                    <a:pt x="5041" y="11808"/>
                    <a:pt x="5167" y="11840"/>
                  </a:cubicBezTo>
                  <a:lnTo>
                    <a:pt x="5199" y="11840"/>
                  </a:lnTo>
                  <a:cubicBezTo>
                    <a:pt x="5325" y="11840"/>
                    <a:pt x="5419" y="11808"/>
                    <a:pt x="5482" y="11714"/>
                  </a:cubicBezTo>
                  <a:lnTo>
                    <a:pt x="6427" y="10769"/>
                  </a:lnTo>
                  <a:lnTo>
                    <a:pt x="7404" y="11745"/>
                  </a:lnTo>
                  <a:cubicBezTo>
                    <a:pt x="7436" y="11777"/>
                    <a:pt x="7530" y="11840"/>
                    <a:pt x="7593" y="11871"/>
                  </a:cubicBezTo>
                  <a:lnTo>
                    <a:pt x="914" y="11871"/>
                  </a:lnTo>
                  <a:lnTo>
                    <a:pt x="914" y="11840"/>
                  </a:lnTo>
                  <a:lnTo>
                    <a:pt x="914" y="10580"/>
                  </a:lnTo>
                  <a:cubicBezTo>
                    <a:pt x="914" y="9760"/>
                    <a:pt x="1576" y="9067"/>
                    <a:pt x="2395" y="9067"/>
                  </a:cubicBezTo>
                  <a:close/>
                  <a:moveTo>
                    <a:pt x="7043" y="1"/>
                  </a:moveTo>
                  <a:cubicBezTo>
                    <a:pt x="6380" y="1"/>
                    <a:pt x="5673" y="166"/>
                    <a:pt x="5010" y="498"/>
                  </a:cubicBezTo>
                  <a:cubicBezTo>
                    <a:pt x="4898" y="477"/>
                    <a:pt x="4788" y="467"/>
                    <a:pt x="4680" y="467"/>
                  </a:cubicBezTo>
                  <a:cubicBezTo>
                    <a:pt x="4300" y="467"/>
                    <a:pt x="3942" y="592"/>
                    <a:pt x="3624" y="813"/>
                  </a:cubicBezTo>
                  <a:cubicBezTo>
                    <a:pt x="3308" y="1034"/>
                    <a:pt x="2962" y="1506"/>
                    <a:pt x="2962" y="2388"/>
                  </a:cubicBezTo>
                  <a:cubicBezTo>
                    <a:pt x="2962" y="3144"/>
                    <a:pt x="3277" y="4405"/>
                    <a:pt x="3340" y="4625"/>
                  </a:cubicBezTo>
                  <a:cubicBezTo>
                    <a:pt x="3466" y="5570"/>
                    <a:pt x="3781" y="6389"/>
                    <a:pt x="4285" y="6988"/>
                  </a:cubicBezTo>
                  <a:lnTo>
                    <a:pt x="4285" y="7744"/>
                  </a:lnTo>
                  <a:cubicBezTo>
                    <a:pt x="4285" y="8028"/>
                    <a:pt x="4065" y="8248"/>
                    <a:pt x="3781" y="8248"/>
                  </a:cubicBezTo>
                  <a:lnTo>
                    <a:pt x="2332" y="8248"/>
                  </a:lnTo>
                  <a:cubicBezTo>
                    <a:pt x="1072" y="8248"/>
                    <a:pt x="0" y="9288"/>
                    <a:pt x="0" y="10580"/>
                  </a:cubicBezTo>
                  <a:lnTo>
                    <a:pt x="0" y="12281"/>
                  </a:lnTo>
                  <a:cubicBezTo>
                    <a:pt x="0" y="12501"/>
                    <a:pt x="189" y="12690"/>
                    <a:pt x="410" y="12690"/>
                  </a:cubicBezTo>
                  <a:lnTo>
                    <a:pt x="12256" y="12690"/>
                  </a:lnTo>
                  <a:cubicBezTo>
                    <a:pt x="12508" y="12690"/>
                    <a:pt x="12697" y="12501"/>
                    <a:pt x="12697" y="12281"/>
                  </a:cubicBezTo>
                  <a:lnTo>
                    <a:pt x="12697" y="10580"/>
                  </a:lnTo>
                  <a:cubicBezTo>
                    <a:pt x="12760" y="9319"/>
                    <a:pt x="11689" y="8248"/>
                    <a:pt x="10429" y="8248"/>
                  </a:cubicBezTo>
                  <a:lnTo>
                    <a:pt x="8979" y="8248"/>
                  </a:lnTo>
                  <a:cubicBezTo>
                    <a:pt x="8696" y="8248"/>
                    <a:pt x="8475" y="8028"/>
                    <a:pt x="8475" y="7744"/>
                  </a:cubicBezTo>
                  <a:lnTo>
                    <a:pt x="8475" y="6957"/>
                  </a:lnTo>
                  <a:cubicBezTo>
                    <a:pt x="8979" y="6358"/>
                    <a:pt x="9294" y="5539"/>
                    <a:pt x="9389" y="4625"/>
                  </a:cubicBezTo>
                  <a:cubicBezTo>
                    <a:pt x="9546" y="4121"/>
                    <a:pt x="9735" y="3050"/>
                    <a:pt x="9767" y="2420"/>
                  </a:cubicBezTo>
                  <a:cubicBezTo>
                    <a:pt x="9767" y="1538"/>
                    <a:pt x="9420" y="845"/>
                    <a:pt x="8664" y="404"/>
                  </a:cubicBezTo>
                  <a:cubicBezTo>
                    <a:pt x="8202" y="135"/>
                    <a:pt x="7640" y="1"/>
                    <a:pt x="70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67" name="Google Shape;9347;p72">
              <a:extLst>
                <a:ext uri="{FF2B5EF4-FFF2-40B4-BE49-F238E27FC236}">
                  <a16:creationId xmlns:a16="http://schemas.microsoft.com/office/drawing/2014/main" id="{0A4C03CE-B65F-05D3-4AA4-616E8ED6DD8C}"/>
                </a:ext>
              </a:extLst>
            </p:cNvPr>
            <p:cNvSpPr/>
            <p:nvPr/>
          </p:nvSpPr>
          <p:spPr>
            <a:xfrm>
              <a:off x="-64172200" y="2175800"/>
              <a:ext cx="48850" cy="22075"/>
            </a:xfrm>
            <a:custGeom>
              <a:avLst/>
              <a:gdLst/>
              <a:ahLst/>
              <a:cxnLst/>
              <a:rect l="l" t="t" r="r" b="b"/>
              <a:pathLst>
                <a:path w="1954" h="883" extrusionOk="0">
                  <a:moveTo>
                    <a:pt x="410" y="1"/>
                  </a:moveTo>
                  <a:cubicBezTo>
                    <a:pt x="158" y="1"/>
                    <a:pt x="0" y="190"/>
                    <a:pt x="0" y="442"/>
                  </a:cubicBezTo>
                  <a:cubicBezTo>
                    <a:pt x="0" y="662"/>
                    <a:pt x="221" y="883"/>
                    <a:pt x="410" y="883"/>
                  </a:cubicBezTo>
                  <a:lnTo>
                    <a:pt x="1513" y="883"/>
                  </a:lnTo>
                  <a:cubicBezTo>
                    <a:pt x="1765" y="883"/>
                    <a:pt x="1891" y="662"/>
                    <a:pt x="1891" y="442"/>
                  </a:cubicBezTo>
                  <a:cubicBezTo>
                    <a:pt x="1954" y="190"/>
                    <a:pt x="1733" y="1"/>
                    <a:pt x="15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68" name="Google Shape;9348;p72">
              <a:extLst>
                <a:ext uri="{FF2B5EF4-FFF2-40B4-BE49-F238E27FC236}">
                  <a16:creationId xmlns:a16="http://schemas.microsoft.com/office/drawing/2014/main" id="{502BA74E-38DC-CF1C-91AD-D7FEFF5D27C3}"/>
                </a:ext>
              </a:extLst>
            </p:cNvPr>
            <p:cNvSpPr/>
            <p:nvPr/>
          </p:nvSpPr>
          <p:spPr>
            <a:xfrm>
              <a:off x="-64212375" y="2210450"/>
              <a:ext cx="5525" cy="25"/>
            </a:xfrm>
            <a:custGeom>
              <a:avLst/>
              <a:gdLst/>
              <a:ahLst/>
              <a:cxnLst/>
              <a:rect l="l" t="t" r="r" b="b"/>
              <a:pathLst>
                <a:path w="221" h="1" extrusionOk="0">
                  <a:moveTo>
                    <a:pt x="1" y="1"/>
                  </a:moveTo>
                  <a:lnTo>
                    <a:pt x="221"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grpSp>
        <p:nvGrpSpPr>
          <p:cNvPr id="69" name="Google Shape;1055;p64">
            <a:extLst>
              <a:ext uri="{FF2B5EF4-FFF2-40B4-BE49-F238E27FC236}">
                <a16:creationId xmlns:a16="http://schemas.microsoft.com/office/drawing/2014/main" id="{CD1580FC-54AA-097F-D6CA-BE044CA8C590}"/>
              </a:ext>
            </a:extLst>
          </p:cNvPr>
          <p:cNvGrpSpPr/>
          <p:nvPr/>
        </p:nvGrpSpPr>
        <p:grpSpPr>
          <a:xfrm>
            <a:off x="4303880" y="1888492"/>
            <a:ext cx="474294" cy="551291"/>
            <a:chOff x="4727025" y="1332775"/>
            <a:chExt cx="59900" cy="69625"/>
          </a:xfrm>
        </p:grpSpPr>
        <p:sp>
          <p:nvSpPr>
            <p:cNvPr id="70" name="Google Shape;1056;p64">
              <a:extLst>
                <a:ext uri="{FF2B5EF4-FFF2-40B4-BE49-F238E27FC236}">
                  <a16:creationId xmlns:a16="http://schemas.microsoft.com/office/drawing/2014/main" id="{85CC78F5-4A69-68D5-4710-F9199CC06A2E}"/>
                </a:ext>
              </a:extLst>
            </p:cNvPr>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latin typeface="+mj-lt"/>
              </a:endParaRPr>
            </a:p>
          </p:txBody>
        </p:sp>
        <p:sp>
          <p:nvSpPr>
            <p:cNvPr id="71" name="Google Shape;1057;p64">
              <a:extLst>
                <a:ext uri="{FF2B5EF4-FFF2-40B4-BE49-F238E27FC236}">
                  <a16:creationId xmlns:a16="http://schemas.microsoft.com/office/drawing/2014/main" id="{1771F894-0237-D8C9-3CE2-6A6C5006906C}"/>
                </a:ext>
              </a:extLst>
            </p:cNvPr>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latin typeface="+mj-lt"/>
              </a:endParaRPr>
            </a:p>
          </p:txBody>
        </p:sp>
      </p:grpSp>
      <p:cxnSp>
        <p:nvCxnSpPr>
          <p:cNvPr id="76" name="Elbow Connector 75">
            <a:extLst>
              <a:ext uri="{FF2B5EF4-FFF2-40B4-BE49-F238E27FC236}">
                <a16:creationId xmlns:a16="http://schemas.microsoft.com/office/drawing/2014/main" id="{DDAA6956-940C-CF43-5A54-E519D7BC056C}"/>
              </a:ext>
            </a:extLst>
          </p:cNvPr>
          <p:cNvCxnSpPr>
            <a:cxnSpLocks/>
            <a:stCxn id="48" idx="2"/>
            <a:endCxn id="49" idx="1"/>
          </p:cNvCxnSpPr>
          <p:nvPr/>
        </p:nvCxnSpPr>
        <p:spPr>
          <a:xfrm rot="16200000" flipH="1">
            <a:off x="1072085" y="3428804"/>
            <a:ext cx="678050" cy="69514"/>
          </a:xfrm>
          <a:prstGeom prst="bentConnector2">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9" name="Elbow Connector 78">
            <a:extLst>
              <a:ext uri="{FF2B5EF4-FFF2-40B4-BE49-F238E27FC236}">
                <a16:creationId xmlns:a16="http://schemas.microsoft.com/office/drawing/2014/main" id="{3B973A65-FC0C-8181-AD47-63FBABD45CC3}"/>
              </a:ext>
            </a:extLst>
          </p:cNvPr>
          <p:cNvCxnSpPr>
            <a:cxnSpLocks/>
            <a:stCxn id="50" idx="1"/>
            <a:endCxn id="49" idx="0"/>
          </p:cNvCxnSpPr>
          <p:nvPr/>
        </p:nvCxnSpPr>
        <p:spPr>
          <a:xfrm rot="10800000" flipV="1">
            <a:off x="2296106" y="2864955"/>
            <a:ext cx="263371" cy="644425"/>
          </a:xfrm>
          <a:prstGeom prst="bentConnector2">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7" name="Elbow Connector 86">
            <a:extLst>
              <a:ext uri="{FF2B5EF4-FFF2-40B4-BE49-F238E27FC236}">
                <a16:creationId xmlns:a16="http://schemas.microsoft.com/office/drawing/2014/main" id="{CF8C8176-75D6-5A8E-CAB9-FC976FF4EF0E}"/>
              </a:ext>
            </a:extLst>
          </p:cNvPr>
          <p:cNvCxnSpPr>
            <a:cxnSpLocks/>
            <a:stCxn id="50" idx="2"/>
            <a:endCxn id="51" idx="1"/>
          </p:cNvCxnSpPr>
          <p:nvPr/>
        </p:nvCxnSpPr>
        <p:spPr>
          <a:xfrm rot="16200000" flipH="1">
            <a:off x="3137412" y="3430461"/>
            <a:ext cx="642056" cy="97453"/>
          </a:xfrm>
          <a:prstGeom prst="bentConnector2">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1" name="Elbow Connector 90">
            <a:extLst>
              <a:ext uri="{FF2B5EF4-FFF2-40B4-BE49-F238E27FC236}">
                <a16:creationId xmlns:a16="http://schemas.microsoft.com/office/drawing/2014/main" id="{C78C4B54-AA02-61BB-11EE-0D28847AE659}"/>
              </a:ext>
            </a:extLst>
          </p:cNvPr>
          <p:cNvCxnSpPr>
            <a:cxnSpLocks/>
            <a:stCxn id="52" idx="1"/>
            <a:endCxn id="51" idx="0"/>
          </p:cNvCxnSpPr>
          <p:nvPr/>
        </p:nvCxnSpPr>
        <p:spPr>
          <a:xfrm rot="10800000" flipV="1">
            <a:off x="4450495" y="2880847"/>
            <a:ext cx="188007" cy="626163"/>
          </a:xfrm>
          <a:prstGeom prst="bentConnector2">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5" name="Elbow Connector 94">
            <a:extLst>
              <a:ext uri="{FF2B5EF4-FFF2-40B4-BE49-F238E27FC236}">
                <a16:creationId xmlns:a16="http://schemas.microsoft.com/office/drawing/2014/main" id="{0346E9CE-DAEA-CECA-025F-A41A0342144E}"/>
              </a:ext>
            </a:extLst>
          </p:cNvPr>
          <p:cNvCxnSpPr>
            <a:cxnSpLocks/>
            <a:stCxn id="53" idx="1"/>
            <a:endCxn id="52" idx="2"/>
          </p:cNvCxnSpPr>
          <p:nvPr/>
        </p:nvCxnSpPr>
        <p:spPr>
          <a:xfrm rot="10800000">
            <a:off x="5488740" y="3174052"/>
            <a:ext cx="265907" cy="630734"/>
          </a:xfrm>
          <a:prstGeom prst="bentConnector2">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5" name="Elbow Connector 114">
            <a:extLst>
              <a:ext uri="{FF2B5EF4-FFF2-40B4-BE49-F238E27FC236}">
                <a16:creationId xmlns:a16="http://schemas.microsoft.com/office/drawing/2014/main" id="{0E026129-91A6-16C8-4F1D-430CACE5C584}"/>
              </a:ext>
            </a:extLst>
          </p:cNvPr>
          <p:cNvCxnSpPr>
            <a:cxnSpLocks/>
            <a:stCxn id="53" idx="0"/>
            <a:endCxn id="58" idx="1"/>
          </p:cNvCxnSpPr>
          <p:nvPr/>
        </p:nvCxnSpPr>
        <p:spPr>
          <a:xfrm rot="5400000" flipH="1" flipV="1">
            <a:off x="6316431" y="3165803"/>
            <a:ext cx="638803" cy="61897"/>
          </a:xfrm>
          <a:prstGeom prst="bentConnector2">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6870585"/>
      </p:ext>
    </p:extLst>
  </p:cSld>
  <p:clrMapOvr>
    <a:masterClrMapping/>
  </p:clrMapOvr>
</p:sld>
</file>

<file path=ppt/theme/theme1.xml><?xml version="1.0" encoding="utf-8"?>
<a:theme xmlns:a="http://schemas.openxmlformats.org/drawingml/2006/main" name="Genital HPV Infection Breakthrough by Slidesgo">
  <a:themeElements>
    <a:clrScheme name="Simple Light">
      <a:dk1>
        <a:srgbClr val="191919"/>
      </a:dk1>
      <a:lt1>
        <a:srgbClr val="FFFFFF"/>
      </a:lt1>
      <a:dk2>
        <a:srgbClr val="37B19D"/>
      </a:dk2>
      <a:lt2>
        <a:srgbClr val="91D2C8"/>
      </a:lt2>
      <a:accent1>
        <a:srgbClr val="EFEFE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8733FD6CC3C0442AC239C0377F70B1F" ma:contentTypeVersion="6" ma:contentTypeDescription="Create a new document." ma:contentTypeScope="" ma:versionID="bf3590a126e1fe9d168340094a70d71f">
  <xsd:schema xmlns:xsd="http://www.w3.org/2001/XMLSchema" xmlns:xs="http://www.w3.org/2001/XMLSchema" xmlns:p="http://schemas.microsoft.com/office/2006/metadata/properties" xmlns:ns3="9eb9524d-fca6-4ca7-9e51-96be1e25defd" xmlns:ns4="21d25372-050e-4545-beda-f11b5e532d3a" targetNamespace="http://schemas.microsoft.com/office/2006/metadata/properties" ma:root="true" ma:fieldsID="929b8a4a041d857d9e10501d73f8a29d" ns3:_="" ns4:_="">
    <xsd:import namespace="9eb9524d-fca6-4ca7-9e51-96be1e25defd"/>
    <xsd:import namespace="21d25372-050e-4545-beda-f11b5e532d3a"/>
    <xsd:element name="properties">
      <xsd:complexType>
        <xsd:sequence>
          <xsd:element name="documentManagement">
            <xsd:complexType>
              <xsd:all>
                <xsd:element ref="ns3:MediaServiceMetadata" minOccurs="0"/>
                <xsd:element ref="ns3:MediaServiceFastMetadata" minOccurs="0"/>
                <xsd:element ref="ns3:_activity"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b9524d-fca6-4ca7-9e51-96be1e25de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1d25372-050e-4545-beda-f11b5e532d3a"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eb9524d-fca6-4ca7-9e51-96be1e25defd" xsi:nil="true"/>
  </documentManagement>
</p:properties>
</file>

<file path=customXml/itemProps1.xml><?xml version="1.0" encoding="utf-8"?>
<ds:datastoreItem xmlns:ds="http://schemas.openxmlformats.org/officeDocument/2006/customXml" ds:itemID="{FF5FFE8F-3B30-41D1-8B5F-FC7AA0270D5E}">
  <ds:schemaRefs>
    <ds:schemaRef ds:uri="21d25372-050e-4545-beda-f11b5e532d3a"/>
    <ds:schemaRef ds:uri="9eb9524d-fca6-4ca7-9e51-96be1e25def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F9A8E23-B741-46F9-BC43-0A1A296B4EC6}">
  <ds:schemaRefs>
    <ds:schemaRef ds:uri="http://schemas.microsoft.com/sharepoint/v3/contenttype/forms"/>
  </ds:schemaRefs>
</ds:datastoreItem>
</file>

<file path=customXml/itemProps3.xml><?xml version="1.0" encoding="utf-8"?>
<ds:datastoreItem xmlns:ds="http://schemas.openxmlformats.org/officeDocument/2006/customXml" ds:itemID="{A397695A-6FE4-4B2F-913E-EF4E079885EE}">
  <ds:schemaRefs>
    <ds:schemaRef ds:uri="21d25372-050e-4545-beda-f11b5e532d3a"/>
    <ds:schemaRef ds:uri="9eb9524d-fca6-4ca7-9e51-96be1e25def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4</TotalTime>
  <Words>851</Words>
  <Application>Microsoft Office PowerPoint</Application>
  <PresentationFormat>On-screen Show (16:9)</PresentationFormat>
  <Paragraphs>154</Paragraphs>
  <Slides>29</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Figtree Medium</vt:lpstr>
      <vt:lpstr>Candara</vt:lpstr>
      <vt:lpstr>Wingdings</vt:lpstr>
      <vt:lpstr>Figtree</vt:lpstr>
      <vt:lpstr>Bebas Neue</vt:lpstr>
      <vt:lpstr>Genital HPV Infection Breakthrough by Slidesgo</vt:lpstr>
      <vt:lpstr>DocScribe</vt:lpstr>
      <vt:lpstr>OUR TEAM</vt:lpstr>
      <vt:lpstr>INTRODUCTION</vt:lpstr>
      <vt:lpstr>01</vt:lpstr>
      <vt:lpstr>OBJECTIVES</vt:lpstr>
      <vt:lpstr>Live Demo</vt:lpstr>
      <vt:lpstr>DATA SOURCES</vt:lpstr>
      <vt:lpstr>MODELING APPROACH</vt:lpstr>
      <vt:lpstr>ARCHITECTURE</vt:lpstr>
      <vt:lpstr>RESULTS</vt:lpstr>
      <vt:lpstr>FUTURE WORK</vt:lpstr>
      <vt:lpstr>THANK YOU!</vt:lpstr>
      <vt:lpstr>RESOURCES</vt:lpstr>
      <vt:lpstr>APPENDIX </vt:lpstr>
      <vt:lpstr>DATA SAMPLES</vt:lpstr>
      <vt:lpstr>MODELING APPROACH</vt:lpstr>
      <vt:lpstr>DATA &amp; MODELING LIMITATIONS</vt:lpstr>
      <vt:lpstr>TRANSCRIPT ANALYZER INPUT</vt:lpstr>
      <vt:lpstr>TRANSCRIPT ANALYZER OUTPUT</vt:lpstr>
      <vt:lpstr>DIAGNOSIS OR TREATMENT PLAN </vt:lpstr>
      <vt:lpstr>POTENTIAL ADVERSE REACTIONS</vt:lpstr>
      <vt:lpstr>POTENTIAL FUTURE MEDICAL CONDITIONS</vt:lpstr>
      <vt:lpstr>FINDING ISSUES IN THE REPORT</vt:lpstr>
      <vt:lpstr>AUTOMATIC MEDICAL CODING</vt:lpstr>
      <vt:lpstr>PDF PARSER INPUT</vt:lpstr>
      <vt:lpstr>PDF PARSER OUTPUT</vt:lpstr>
      <vt:lpstr>GENERAL MEDICAL QA INPUT</vt:lpstr>
      <vt:lpstr>GENERAL INFERENCE OF MODEL</vt:lpstr>
      <vt:lpstr>REPORT SUMMARIZER OUTPUT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DocBot</dc:title>
  <cp:lastModifiedBy>Manish Kumar</cp:lastModifiedBy>
  <cp:revision>11</cp:revision>
  <cp:lastPrinted>2023-05-01T14:08:23Z</cp:lastPrinted>
  <dcterms:modified xsi:type="dcterms:W3CDTF">2023-05-04T10:57:55Z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0x01010078733FD6CC3C0442AC239C0377F70B1F</vt:lpwstr>
  </property>
</Properties>
</file>